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81" r:id="rId6"/>
    <p:sldId id="260" r:id="rId7"/>
    <p:sldId id="257" r:id="rId8"/>
    <p:sldId id="262" r:id="rId9"/>
    <p:sldId id="263" r:id="rId10"/>
    <p:sldId id="268" r:id="rId11"/>
    <p:sldId id="261" r:id="rId12"/>
    <p:sldId id="265" r:id="rId13"/>
    <p:sldId id="266" r:id="rId14"/>
    <p:sldId id="267" r:id="rId15"/>
    <p:sldId id="270" r:id="rId16"/>
    <p:sldId id="271" r:id="rId17"/>
    <p:sldId id="272" r:id="rId18"/>
    <p:sldId id="274" r:id="rId19"/>
    <p:sldId id="275" r:id="rId20"/>
    <p:sldId id="276" r:id="rId21"/>
    <p:sldId id="278" r:id="rId22"/>
    <p:sldId id="279" r:id="rId23"/>
    <p:sldId id="280" r:id="rId24"/>
    <p:sldId id="282" r:id="rId25"/>
    <p:sldId id="28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47" d="100"/>
          <a:sy n="47" d="100"/>
        </p:scale>
        <p:origin x="36" y="8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5470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94727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6382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38067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83361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09004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997614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4783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6837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93755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8073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54476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0583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9124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401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574BDDD-E77C-4F65-80AE-A2B49D0566BE}" type="datetimeFigureOut">
              <a:rPr lang="en-US" smtClean="0"/>
              <a:t>2/24/2022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29837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7874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574BDDD-E77C-4F65-80AE-A2B49D0566BE}" type="datetimeFigureOut">
              <a:rPr lang="en-US" smtClean="0"/>
              <a:t>2/24/2022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35157377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480455" y="869810"/>
            <a:ext cx="9144000" cy="2387600"/>
          </a:xfrm>
        </p:spPr>
        <p:txBody>
          <a:bodyPr>
            <a:normAutofit fontScale="90000"/>
          </a:bodyPr>
          <a:lstStyle/>
          <a:p>
            <a:r>
              <a:rPr lang="en-US" dirty="0"/>
              <a:t>CEIS103 Final Course Project</a:t>
            </a:r>
            <a:br>
              <a:rPr lang="en-US" dirty="0"/>
            </a:br>
            <a:endParaRPr lang="en-US" sz="4000" dirty="0"/>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480455" y="3349485"/>
            <a:ext cx="9144000" cy="1655762"/>
          </a:xfrm>
        </p:spPr>
        <p:txBody>
          <a:bodyPr>
            <a:normAutofit/>
          </a:bodyPr>
          <a:lstStyle/>
          <a:p>
            <a:r>
              <a:rPr lang="en-US" dirty="0"/>
              <a:t>Presented by:</a:t>
            </a:r>
          </a:p>
          <a:p>
            <a:r>
              <a:rPr lang="en-US" dirty="0"/>
              <a:t>Mitchell Woodworth</a:t>
            </a:r>
          </a:p>
        </p:txBody>
      </p:sp>
    </p:spTree>
    <p:extLst>
      <p:ext uri="{BB962C8B-B14F-4D97-AF65-F5344CB8AC3E}">
        <p14:creationId xmlns:p14="http://schemas.microsoft.com/office/powerpoint/2010/main" val="73752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1" y="800175"/>
            <a:ext cx="2739435" cy="2454830"/>
          </a:xfrm>
        </p:spPr>
        <p:txBody>
          <a:bodyPr>
            <a:noAutofit/>
          </a:bodyPr>
          <a:lstStyle/>
          <a:p>
            <a:r>
              <a:rPr lang="en-US" sz="4000" dirty="0"/>
              <a:t>Make the PATH variable permanent</a:t>
            </a:r>
          </a:p>
        </p:txBody>
      </p:sp>
      <p:pic>
        <p:nvPicPr>
          <p:cNvPr id="4" name="Picture Placeholder 3" descr="Graphical user interface&#10;&#10;Description automatically generated">
            <a:extLst>
              <a:ext uri="{FF2B5EF4-FFF2-40B4-BE49-F238E27FC236}">
                <a16:creationId xmlns:a16="http://schemas.microsoft.com/office/drawing/2014/main" id="{ABD576C6-CAA2-4C14-80CE-23D6F2FD48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5" b="2315"/>
          <a:stretch>
            <a:fillRect/>
          </a:stretch>
        </p:blipFill>
        <p:spPr>
          <a:xfrm>
            <a:off x="3576638" y="215900"/>
            <a:ext cx="8294687" cy="630078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0" y="3496460"/>
            <a:ext cx="2739435" cy="1648393"/>
          </a:xfrm>
        </p:spPr>
        <p:txBody>
          <a:bodyPr>
            <a:normAutofit/>
          </a:bodyPr>
          <a:lstStyle/>
          <a:p>
            <a:endParaRPr lang="en-US" dirty="0"/>
          </a:p>
        </p:txBody>
      </p:sp>
    </p:spTree>
    <p:extLst>
      <p:ext uri="{BB962C8B-B14F-4D97-AF65-F5344CB8AC3E}">
        <p14:creationId xmlns:p14="http://schemas.microsoft.com/office/powerpoint/2010/main" val="321529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911563" y="524592"/>
            <a:ext cx="8144414" cy="785949"/>
          </a:xfrm>
        </p:spPr>
        <p:txBody>
          <a:bodyPr>
            <a:noAutofit/>
          </a:bodyPr>
          <a:lstStyle/>
          <a:p>
            <a:r>
              <a:rPr lang="en-US" sz="4000" dirty="0"/>
              <a:t>Add users and groups in CLI</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911563" y="1590517"/>
            <a:ext cx="8368874" cy="4357799"/>
          </a:xfrm>
        </p:spPr>
        <p:txBody>
          <a:bodyPr>
            <a:normAutofit fontScale="92500" lnSpcReduction="20000"/>
          </a:bodyPr>
          <a:lstStyle/>
          <a:p>
            <a:r>
              <a:rPr lang="en-US" sz="1800" dirty="0"/>
              <a:t>1. What does the </a:t>
            </a:r>
            <a:r>
              <a:rPr lang="en-US" sz="1800" i="1" dirty="0"/>
              <a:t>–m</a:t>
            </a:r>
            <a:r>
              <a:rPr lang="en-US" sz="1800" dirty="0"/>
              <a:t> option in the </a:t>
            </a:r>
            <a:r>
              <a:rPr lang="en-US" sz="1800" dirty="0" err="1"/>
              <a:t>useradd</a:t>
            </a:r>
            <a:r>
              <a:rPr lang="en-US" sz="1800" dirty="0"/>
              <a:t> command do?</a:t>
            </a:r>
          </a:p>
          <a:p>
            <a:r>
              <a:rPr lang="en-US" dirty="0"/>
              <a:t>Answer here:</a:t>
            </a:r>
          </a:p>
          <a:p>
            <a:r>
              <a:rPr lang="en-US" dirty="0"/>
              <a:t>Create users without a home directory</a:t>
            </a:r>
          </a:p>
          <a:p>
            <a:r>
              <a:rPr lang="en-US" sz="1800" dirty="0"/>
              <a:t>2. What does the </a:t>
            </a:r>
            <a:r>
              <a:rPr lang="en-US" sz="1800" i="1" dirty="0"/>
              <a:t>-3</a:t>
            </a:r>
            <a:r>
              <a:rPr lang="en-US" sz="1800" dirty="0"/>
              <a:t> option in the tail command do?</a:t>
            </a:r>
          </a:p>
          <a:p>
            <a:r>
              <a:rPr lang="en-US" dirty="0"/>
              <a:t>Answer here:</a:t>
            </a:r>
          </a:p>
          <a:p>
            <a:r>
              <a:rPr lang="en-US" dirty="0"/>
              <a:t>This number indicates how much bytes it will use.</a:t>
            </a:r>
          </a:p>
          <a:p>
            <a:r>
              <a:rPr lang="en-US" sz="1800" dirty="0"/>
              <a:t>3. Which line of the </a:t>
            </a:r>
            <a:r>
              <a:rPr lang="en-US" sz="1800" i="1" dirty="0"/>
              <a:t>/</a:t>
            </a:r>
            <a:r>
              <a:rPr lang="en-US" sz="1800" i="1" dirty="0" err="1"/>
              <a:t>etc</a:t>
            </a:r>
            <a:r>
              <a:rPr lang="en-US" sz="1800" i="1" dirty="0"/>
              <a:t>/group </a:t>
            </a:r>
            <a:r>
              <a:rPr lang="en-US" sz="1800" dirty="0"/>
              <a:t>file lists members of the “students” group? Copy it here.</a:t>
            </a:r>
          </a:p>
          <a:p>
            <a:r>
              <a:rPr lang="en-US" dirty="0"/>
              <a:t>Answer here:</a:t>
            </a:r>
          </a:p>
          <a:p>
            <a:r>
              <a:rPr lang="en-US" dirty="0" err="1"/>
              <a:t>sudo</a:t>
            </a:r>
            <a:r>
              <a:rPr lang="en-US" dirty="0"/>
              <a:t> tail -3 /</a:t>
            </a:r>
            <a:r>
              <a:rPr lang="en-US" dirty="0" err="1"/>
              <a:t>etc</a:t>
            </a:r>
            <a:r>
              <a:rPr lang="en-US" dirty="0"/>
              <a:t>/group </a:t>
            </a:r>
          </a:p>
          <a:p>
            <a:r>
              <a:rPr lang="en-US" sz="1800" dirty="0"/>
              <a:t>References:</a:t>
            </a:r>
          </a:p>
          <a:p>
            <a:r>
              <a:rPr lang="en-US" dirty="0"/>
              <a:t>1. </a:t>
            </a:r>
            <a:r>
              <a:rPr lang="en-US"/>
              <a:t>https://www.tecmint.com/add-users-in-linux/</a:t>
            </a:r>
            <a:endParaRPr lang="en-US" dirty="0"/>
          </a:p>
          <a:p>
            <a:r>
              <a:rPr lang="en-US" dirty="0"/>
              <a:t>2. https://www.guyhowto.com/linux-tail-command/#:~:text=The%20tail%20command%20displays%20the,file%20changes%20in%20real%2Dtime.</a:t>
            </a:r>
          </a:p>
          <a:p>
            <a:endParaRPr lang="en-US" dirty="0"/>
          </a:p>
        </p:txBody>
      </p:sp>
    </p:spTree>
    <p:extLst>
      <p:ext uri="{BB962C8B-B14F-4D97-AF65-F5344CB8AC3E}">
        <p14:creationId xmlns:p14="http://schemas.microsoft.com/office/powerpoint/2010/main" val="111333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2" y="1023762"/>
            <a:ext cx="2739435" cy="1694448"/>
          </a:xfrm>
        </p:spPr>
        <p:txBody>
          <a:bodyPr>
            <a:normAutofit fontScale="90000"/>
          </a:bodyPr>
          <a:lstStyle/>
          <a:p>
            <a:r>
              <a:rPr lang="en-US" sz="4400" dirty="0"/>
              <a:t>Test user and group settings</a:t>
            </a:r>
          </a:p>
        </p:txBody>
      </p:sp>
      <p:pic>
        <p:nvPicPr>
          <p:cNvPr id="4" name="Picture Placeholder 3" descr="Text&#10;&#10;Description automatically generated">
            <a:extLst>
              <a:ext uri="{FF2B5EF4-FFF2-40B4-BE49-F238E27FC236}">
                <a16:creationId xmlns:a16="http://schemas.microsoft.com/office/drawing/2014/main" id="{88A12CC2-8FBF-40CA-BEF6-5B96E24340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099" r="6099"/>
          <a:stretch>
            <a:fillRect/>
          </a:stretch>
        </p:blipFill>
        <p:spPr>
          <a:xfrm>
            <a:off x="3467100" y="293688"/>
            <a:ext cx="8385175" cy="62198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1" y="2940152"/>
            <a:ext cx="2739435" cy="2688559"/>
          </a:xfrm>
        </p:spPr>
        <p:txBody>
          <a:bodyPr/>
          <a:lstStyle/>
          <a:p>
            <a:endParaRPr lang="en-US" dirty="0"/>
          </a:p>
        </p:txBody>
      </p:sp>
    </p:spTree>
    <p:extLst>
      <p:ext uri="{BB962C8B-B14F-4D97-AF65-F5344CB8AC3E}">
        <p14:creationId xmlns:p14="http://schemas.microsoft.com/office/powerpoint/2010/main" val="49898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853443"/>
            <a:ext cx="2739435" cy="1277198"/>
          </a:xfrm>
        </p:spPr>
        <p:txBody>
          <a:bodyPr>
            <a:noAutofit/>
          </a:bodyPr>
          <a:lstStyle/>
          <a:p>
            <a:r>
              <a:rPr lang="en-US" sz="4000" dirty="0"/>
              <a:t>Add users in GUI</a:t>
            </a:r>
          </a:p>
        </p:txBody>
      </p:sp>
      <p:pic>
        <p:nvPicPr>
          <p:cNvPr id="4" name="Picture Placeholder 3" descr="Text&#10;&#10;Description automatically generated">
            <a:extLst>
              <a:ext uri="{FF2B5EF4-FFF2-40B4-BE49-F238E27FC236}">
                <a16:creationId xmlns:a16="http://schemas.microsoft.com/office/drawing/2014/main" id="{3A525A80-D277-42F4-AED0-45179467F75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87" r="1487"/>
          <a:stretch>
            <a:fillRect/>
          </a:stretch>
        </p:blipFill>
        <p:spPr>
          <a:xfrm>
            <a:off x="3884613" y="279400"/>
            <a:ext cx="7915275" cy="565943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8" y="2346559"/>
            <a:ext cx="2739435" cy="1648393"/>
          </a:xfrm>
        </p:spPr>
        <p:txBody>
          <a:bodyPr/>
          <a:lstStyle/>
          <a:p>
            <a:endParaRPr lang="en-US" dirty="0"/>
          </a:p>
        </p:txBody>
      </p:sp>
    </p:spTree>
    <p:extLst>
      <p:ext uri="{BB962C8B-B14F-4D97-AF65-F5344CB8AC3E}">
        <p14:creationId xmlns:p14="http://schemas.microsoft.com/office/powerpoint/2010/main" val="119418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1" y="800175"/>
            <a:ext cx="2739435" cy="1827615"/>
          </a:xfrm>
        </p:spPr>
        <p:txBody>
          <a:bodyPr>
            <a:noAutofit/>
          </a:bodyPr>
          <a:lstStyle/>
          <a:p>
            <a:r>
              <a:rPr lang="en-US" sz="4000" dirty="0"/>
              <a:t>Remove users and groups</a:t>
            </a:r>
          </a:p>
        </p:txBody>
      </p:sp>
      <p:pic>
        <p:nvPicPr>
          <p:cNvPr id="12" name="Picture Placeholder 11" descr="Graphical user interface, application&#10;&#10;Description automatically generated">
            <a:extLst>
              <a:ext uri="{FF2B5EF4-FFF2-40B4-BE49-F238E27FC236}">
                <a16:creationId xmlns:a16="http://schemas.microsoft.com/office/drawing/2014/main" id="{61CE8048-7241-4456-B762-FC53EF0FC47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303" b="7303"/>
          <a:stretch>
            <a:fillRect/>
          </a:stretch>
        </p:blipFill>
        <p:spPr>
          <a:xfrm>
            <a:off x="3783364" y="210551"/>
            <a:ext cx="4674492" cy="2917659"/>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2" y="2883902"/>
            <a:ext cx="2739434" cy="2158745"/>
          </a:xfrm>
        </p:spPr>
        <p:txBody>
          <a:bodyPr>
            <a:normAutofit/>
          </a:bodyPr>
          <a:lstStyle/>
          <a:p>
            <a:endParaRPr lang="en-US" sz="2000" dirty="0"/>
          </a:p>
        </p:txBody>
      </p:sp>
      <p:pic>
        <p:nvPicPr>
          <p:cNvPr id="3" name="Picture 2">
            <a:extLst>
              <a:ext uri="{FF2B5EF4-FFF2-40B4-BE49-F238E27FC236}">
                <a16:creationId xmlns:a16="http://schemas.microsoft.com/office/drawing/2014/main" id="{9CE876E5-A23C-48F5-8435-C2EC6CA136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49420" y="3128211"/>
            <a:ext cx="4458231" cy="3518651"/>
          </a:xfrm>
          <a:prstGeom prst="rect">
            <a:avLst/>
          </a:prstGeom>
        </p:spPr>
      </p:pic>
      <p:sp>
        <p:nvSpPr>
          <p:cNvPr id="8" name="Picture Placeholder 5">
            <a:extLst>
              <a:ext uri="{FF2B5EF4-FFF2-40B4-BE49-F238E27FC236}">
                <a16:creationId xmlns:a16="http://schemas.microsoft.com/office/drawing/2014/main" id="{E6D10F4A-EF48-44E4-9E79-740983EE7B9D}"/>
              </a:ext>
            </a:extLst>
          </p:cNvPr>
          <p:cNvSpPr txBox="1">
            <a:spLocks/>
          </p:cNvSpPr>
          <p:nvPr/>
        </p:nvSpPr>
        <p:spPr>
          <a:xfrm>
            <a:off x="6313007" y="3375732"/>
            <a:ext cx="4354455" cy="2575557"/>
          </a:xfrm>
          <a:prstGeom prst="rect">
            <a:avLst/>
          </a:prstGeom>
        </p:spPr>
      </p:sp>
    </p:spTree>
    <p:extLst>
      <p:ext uri="{BB962C8B-B14F-4D97-AF65-F5344CB8AC3E}">
        <p14:creationId xmlns:p14="http://schemas.microsoft.com/office/powerpoint/2010/main" val="4175151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61746" y="739211"/>
            <a:ext cx="6663478" cy="785949"/>
          </a:xfrm>
        </p:spPr>
        <p:txBody>
          <a:bodyPr>
            <a:noAutofit/>
          </a:bodyPr>
          <a:lstStyle/>
          <a:p>
            <a:r>
              <a:rPr lang="en-US" sz="4000" dirty="0"/>
              <a:t>Discover host IP configurations</a:t>
            </a:r>
          </a:p>
        </p:txBody>
      </p:sp>
      <p:pic>
        <p:nvPicPr>
          <p:cNvPr id="6" name="Picture Placeholder 5" descr="Text&#10;&#10;Description automatically generated">
            <a:extLst>
              <a:ext uri="{FF2B5EF4-FFF2-40B4-BE49-F238E27FC236}">
                <a16:creationId xmlns:a16="http://schemas.microsoft.com/office/drawing/2014/main" id="{1CC20854-2D4D-4192-819F-E6B2B21ADA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693" r="24693"/>
          <a:stretch>
            <a:fillRect/>
          </a:stretch>
        </p:blipFill>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61746" y="1852488"/>
            <a:ext cx="5323645" cy="4182562"/>
          </a:xfrm>
        </p:spPr>
        <p:txBody>
          <a:bodyPr>
            <a:normAutofit fontScale="92500" lnSpcReduction="20000"/>
          </a:bodyPr>
          <a:lstStyle/>
          <a:p>
            <a:r>
              <a:rPr lang="en-US" sz="1900" dirty="0"/>
              <a:t>1. What is the IP address of your Ubuntu machine?</a:t>
            </a:r>
          </a:p>
          <a:p>
            <a:r>
              <a:rPr lang="en-US" dirty="0"/>
              <a:t>Answer here:</a:t>
            </a:r>
          </a:p>
          <a:p>
            <a:r>
              <a:rPr lang="en-US" dirty="0"/>
              <a:t>192.168.1.105</a:t>
            </a:r>
          </a:p>
          <a:p>
            <a:r>
              <a:rPr lang="en-US" sz="1900" dirty="0"/>
              <a:t>2. What is the IP address of its default gateway?</a:t>
            </a:r>
          </a:p>
          <a:p>
            <a:r>
              <a:rPr lang="en-US" dirty="0"/>
              <a:t>Answer here:</a:t>
            </a:r>
          </a:p>
          <a:p>
            <a:r>
              <a:rPr lang="en-US" dirty="0"/>
              <a:t>192.168.1.1</a:t>
            </a:r>
          </a:p>
          <a:p>
            <a:r>
              <a:rPr lang="en-US" sz="1900" dirty="0"/>
              <a:t>3. What is the IP address of its DHCP server?</a:t>
            </a:r>
          </a:p>
          <a:p>
            <a:r>
              <a:rPr lang="en-US" dirty="0"/>
              <a:t>Answer here:</a:t>
            </a:r>
          </a:p>
          <a:p>
            <a:r>
              <a:rPr lang="en-US" sz="1900" dirty="0"/>
              <a:t>192.168.1.1</a:t>
            </a:r>
          </a:p>
          <a:p>
            <a:r>
              <a:rPr lang="en-US" sz="1900" dirty="0"/>
              <a:t>4. What is the IP address of its DNS server?</a:t>
            </a:r>
          </a:p>
          <a:p>
            <a:r>
              <a:rPr lang="en-US" dirty="0"/>
              <a:t>Answer here:</a:t>
            </a:r>
          </a:p>
          <a:p>
            <a:r>
              <a:rPr lang="en-US" dirty="0"/>
              <a:t>192.168.1.1</a:t>
            </a:r>
          </a:p>
          <a:p>
            <a:endParaRPr lang="en-US" dirty="0"/>
          </a:p>
          <a:p>
            <a:endParaRPr lang="en-US" dirty="0"/>
          </a:p>
        </p:txBody>
      </p:sp>
    </p:spTree>
    <p:extLst>
      <p:ext uri="{BB962C8B-B14F-4D97-AF65-F5344CB8AC3E}">
        <p14:creationId xmlns:p14="http://schemas.microsoft.com/office/powerpoint/2010/main" val="1549012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397446" y="703700"/>
            <a:ext cx="8144414" cy="785949"/>
          </a:xfrm>
        </p:spPr>
        <p:txBody>
          <a:bodyPr>
            <a:noAutofit/>
          </a:bodyPr>
          <a:lstStyle/>
          <a:p>
            <a:r>
              <a:rPr lang="en-US" sz="4000" dirty="0"/>
              <a:t>Manage network interfaces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397445" y="1784963"/>
            <a:ext cx="9317901" cy="4118687"/>
          </a:xfrm>
        </p:spPr>
        <p:txBody>
          <a:bodyPr/>
          <a:lstStyle/>
          <a:p>
            <a:r>
              <a:rPr lang="en-US" sz="1800" dirty="0"/>
              <a:t>1. Which DHCP message is shown in the output of the </a:t>
            </a:r>
            <a:r>
              <a:rPr lang="en-US" sz="1800" b="1" dirty="0" err="1"/>
              <a:t>sudo</a:t>
            </a:r>
            <a:r>
              <a:rPr lang="en-US" sz="1800" b="1" dirty="0"/>
              <a:t>  </a:t>
            </a:r>
            <a:r>
              <a:rPr lang="en-US" sz="1800" b="1" dirty="0" err="1"/>
              <a:t>dhclient</a:t>
            </a:r>
            <a:r>
              <a:rPr lang="en-US" sz="1800" b="1" dirty="0"/>
              <a:t>  –v  –r  eth0</a:t>
            </a:r>
            <a:r>
              <a:rPr lang="en-US" sz="1800" dirty="0"/>
              <a:t> command? [hint: the message name is in uppercase.]</a:t>
            </a:r>
          </a:p>
          <a:p>
            <a:r>
              <a:rPr lang="en-US" dirty="0"/>
              <a:t>Answer here:</a:t>
            </a:r>
          </a:p>
          <a:p>
            <a:r>
              <a:rPr lang="en-US" dirty="0"/>
              <a:t>DHCPRELEASE</a:t>
            </a:r>
          </a:p>
          <a:p>
            <a:r>
              <a:rPr lang="en-US" sz="1800" dirty="0"/>
              <a:t>2. Which four DHCP messages are shown in the output of the </a:t>
            </a:r>
            <a:r>
              <a:rPr lang="en-US" sz="1800" b="1" dirty="0" err="1"/>
              <a:t>sudo</a:t>
            </a:r>
            <a:r>
              <a:rPr lang="en-US" sz="1800" b="1" dirty="0"/>
              <a:t>  </a:t>
            </a:r>
            <a:r>
              <a:rPr lang="en-US" sz="1800" b="1" dirty="0" err="1"/>
              <a:t>dhclient</a:t>
            </a:r>
            <a:r>
              <a:rPr lang="en-US" sz="1800" b="1" dirty="0"/>
              <a:t>  –v  eth0 </a:t>
            </a:r>
            <a:r>
              <a:rPr lang="en-US" sz="1800" dirty="0"/>
              <a:t>command? [hint: the message names are in uppercase.]</a:t>
            </a:r>
          </a:p>
          <a:p>
            <a:r>
              <a:rPr lang="en-US" dirty="0"/>
              <a:t>Answer here:</a:t>
            </a:r>
          </a:p>
          <a:p>
            <a:r>
              <a:rPr lang="en-US" dirty="0"/>
              <a:t>DHCPDISCOVER, DHCPOFFER, DHCPREQUEST, and DHCPACK</a:t>
            </a:r>
          </a:p>
          <a:p>
            <a:endParaRPr lang="en-US" dirty="0"/>
          </a:p>
          <a:p>
            <a:r>
              <a:rPr lang="en-US" sz="1800" dirty="0"/>
              <a:t>References:</a:t>
            </a:r>
          </a:p>
          <a:p>
            <a:r>
              <a:rPr lang="en-US" dirty="0"/>
              <a:t>1. https://linuxconfig.org/what-is-dhcp-and-how-to-configure-dhcp-server-in-linux</a:t>
            </a:r>
          </a:p>
          <a:p>
            <a:r>
              <a:rPr lang="en-US" dirty="0"/>
              <a:t>2. https://www.educba.com/dhcp-server-in-linux/</a:t>
            </a:r>
          </a:p>
          <a:p>
            <a:endParaRPr lang="en-US" dirty="0"/>
          </a:p>
          <a:p>
            <a:endParaRPr lang="en-US" dirty="0"/>
          </a:p>
        </p:txBody>
      </p:sp>
    </p:spTree>
    <p:extLst>
      <p:ext uri="{BB962C8B-B14F-4D97-AF65-F5344CB8AC3E}">
        <p14:creationId xmlns:p14="http://schemas.microsoft.com/office/powerpoint/2010/main" val="14551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07636" y="1023762"/>
            <a:ext cx="2739435" cy="1694448"/>
          </a:xfrm>
        </p:spPr>
        <p:txBody>
          <a:bodyPr>
            <a:normAutofit fontScale="90000"/>
          </a:bodyPr>
          <a:lstStyle/>
          <a:p>
            <a:r>
              <a:rPr lang="en-US" sz="4400" dirty="0"/>
              <a:t>Use network utilities</a:t>
            </a:r>
          </a:p>
        </p:txBody>
      </p:sp>
      <p:pic>
        <p:nvPicPr>
          <p:cNvPr id="4" name="Picture Placeholder 3" descr="Text&#10;&#10;Description automatically generated">
            <a:extLst>
              <a:ext uri="{FF2B5EF4-FFF2-40B4-BE49-F238E27FC236}">
                <a16:creationId xmlns:a16="http://schemas.microsoft.com/office/drawing/2014/main" id="{D9380437-E3BC-4028-B724-DA21F00DB2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62" b="1962"/>
          <a:stretch>
            <a:fillRect/>
          </a:stretch>
        </p:blipFill>
        <p:spPr>
          <a:xfrm>
            <a:off x="3813175" y="885825"/>
            <a:ext cx="7470775" cy="5086350"/>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07635" y="2940152"/>
            <a:ext cx="2739435" cy="2688559"/>
          </a:xfrm>
        </p:spPr>
        <p:txBody>
          <a:bodyPr/>
          <a:lstStyle/>
          <a:p>
            <a:endParaRPr lang="en-US" dirty="0"/>
          </a:p>
        </p:txBody>
      </p:sp>
    </p:spTree>
    <p:extLst>
      <p:ext uri="{BB962C8B-B14F-4D97-AF65-F5344CB8AC3E}">
        <p14:creationId xmlns:p14="http://schemas.microsoft.com/office/powerpoint/2010/main" val="342488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75641" y="702710"/>
            <a:ext cx="6663478" cy="785949"/>
          </a:xfrm>
        </p:spPr>
        <p:txBody>
          <a:bodyPr>
            <a:noAutofit/>
          </a:bodyPr>
          <a:lstStyle/>
          <a:p>
            <a:r>
              <a:rPr lang="en-US" sz="4000" dirty="0"/>
              <a:t>Monitor Linux processes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775641" y="1864124"/>
            <a:ext cx="8640718" cy="3820239"/>
          </a:xfrm>
        </p:spPr>
        <p:txBody>
          <a:bodyPr>
            <a:normAutofit/>
          </a:bodyPr>
          <a:lstStyle/>
          <a:p>
            <a:r>
              <a:rPr lang="en-US" sz="1800" dirty="0"/>
              <a:t>1. What is the default action of the </a:t>
            </a:r>
            <a:r>
              <a:rPr lang="en-US" sz="1800" i="1" dirty="0"/>
              <a:t>15 SIGTERM </a:t>
            </a:r>
            <a:r>
              <a:rPr lang="en-US" sz="1800" dirty="0"/>
              <a:t>kill signal?</a:t>
            </a:r>
          </a:p>
          <a:p>
            <a:r>
              <a:rPr lang="en-US" dirty="0"/>
              <a:t>Answer here:</a:t>
            </a:r>
          </a:p>
          <a:p>
            <a:r>
              <a:rPr lang="en-US" dirty="0"/>
              <a:t>Cancel the open program</a:t>
            </a:r>
          </a:p>
          <a:p>
            <a:r>
              <a:rPr lang="en-US" sz="1800" dirty="0"/>
              <a:t>2. In the System Monitor window, click on </a:t>
            </a:r>
            <a:r>
              <a:rPr lang="en-US" sz="1800" i="1" dirty="0"/>
              <a:t>% CPU </a:t>
            </a:r>
            <a:r>
              <a:rPr lang="en-US" sz="1800" dirty="0"/>
              <a:t>to sort the processes by CPU load. Which process shows the highest percentage of CPU usage?</a:t>
            </a:r>
          </a:p>
          <a:p>
            <a:r>
              <a:rPr lang="en-US" dirty="0"/>
              <a:t>Answer here:</a:t>
            </a:r>
          </a:p>
          <a:p>
            <a:r>
              <a:rPr lang="en-US" dirty="0"/>
              <a:t>Gnome shell is the most used one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3058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437049" y="627363"/>
            <a:ext cx="8144414" cy="785949"/>
          </a:xfrm>
        </p:spPr>
        <p:txBody>
          <a:bodyPr>
            <a:noAutofit/>
          </a:bodyPr>
          <a:lstStyle/>
          <a:p>
            <a:r>
              <a:rPr lang="en-US" sz="4000" dirty="0"/>
              <a:t>Monitor user activities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437049" y="1718975"/>
            <a:ext cx="9317901" cy="4118687"/>
          </a:xfrm>
        </p:spPr>
        <p:txBody>
          <a:bodyPr>
            <a:normAutofit/>
          </a:bodyPr>
          <a:lstStyle/>
          <a:p>
            <a:r>
              <a:rPr lang="en-US" sz="1800" dirty="0"/>
              <a:t>Issue the </a:t>
            </a:r>
            <a:r>
              <a:rPr lang="en-US" sz="1800" b="1" dirty="0" err="1"/>
              <a:t>sudo</a:t>
            </a:r>
            <a:r>
              <a:rPr lang="en-US" sz="1800" b="1" dirty="0"/>
              <a:t>  </a:t>
            </a:r>
            <a:r>
              <a:rPr lang="en-US" sz="1800" b="1" dirty="0" err="1"/>
              <a:t>accton</a:t>
            </a:r>
            <a:r>
              <a:rPr lang="en-US" sz="1800" b="1" dirty="0"/>
              <a:t>  on </a:t>
            </a:r>
            <a:r>
              <a:rPr lang="en-US" sz="1800" dirty="0"/>
              <a:t>command to turn on GNC accounting. Run the </a:t>
            </a:r>
            <a:r>
              <a:rPr lang="en-US" sz="1800" b="1" dirty="0" err="1"/>
              <a:t>sudo</a:t>
            </a:r>
            <a:r>
              <a:rPr lang="en-US" sz="1800" b="1" dirty="0"/>
              <a:t>  </a:t>
            </a:r>
            <a:r>
              <a:rPr lang="en-US" sz="1800" b="1" dirty="0" err="1"/>
              <a:t>updatedb</a:t>
            </a:r>
            <a:r>
              <a:rPr lang="en-US" sz="1800" b="1" dirty="0"/>
              <a:t> </a:t>
            </a:r>
            <a:r>
              <a:rPr lang="en-US" sz="1800" dirty="0"/>
              <a:t>command. Enter </a:t>
            </a:r>
            <a:r>
              <a:rPr lang="en-US" sz="1800" b="1" dirty="0" err="1"/>
              <a:t>lastcomm</a:t>
            </a:r>
            <a:r>
              <a:rPr lang="en-US" sz="1800" b="1" dirty="0"/>
              <a:t>  </a:t>
            </a:r>
            <a:r>
              <a:rPr lang="en-US" sz="1800" b="1" dirty="0" err="1"/>
              <a:t>updatedb</a:t>
            </a:r>
            <a:r>
              <a:rPr lang="en-US" sz="1800" dirty="0"/>
              <a:t> to check if the </a:t>
            </a:r>
            <a:r>
              <a:rPr lang="en-US" sz="1800" i="1" dirty="0" err="1"/>
              <a:t>updatedb</a:t>
            </a:r>
            <a:r>
              <a:rPr lang="en-US" sz="1800" dirty="0"/>
              <a:t> command was executed before. Remember to turn off GNC accounting (</a:t>
            </a:r>
            <a:r>
              <a:rPr lang="en-US" sz="1800" b="1" dirty="0" err="1"/>
              <a:t>sudo</a:t>
            </a:r>
            <a:r>
              <a:rPr lang="en-US" sz="1800" b="1" dirty="0"/>
              <a:t>  </a:t>
            </a:r>
            <a:r>
              <a:rPr lang="en-US" sz="1800" b="1" dirty="0" err="1"/>
              <a:t>accton</a:t>
            </a:r>
            <a:r>
              <a:rPr lang="en-US" sz="1800" b="1" dirty="0"/>
              <a:t>  off</a:t>
            </a:r>
            <a:r>
              <a:rPr lang="en-US" sz="1800" dirty="0"/>
              <a:t>) after answering the questions.</a:t>
            </a:r>
          </a:p>
          <a:p>
            <a:r>
              <a:rPr lang="en-US" sz="1800" dirty="0"/>
              <a:t>1. What flag value is displayed in the output?</a:t>
            </a:r>
          </a:p>
          <a:p>
            <a:r>
              <a:rPr lang="en-US" dirty="0"/>
              <a:t>Answer here:</a:t>
            </a:r>
          </a:p>
          <a:p>
            <a:r>
              <a:rPr lang="en-US" sz="1800" dirty="0"/>
              <a:t>S</a:t>
            </a:r>
          </a:p>
          <a:p>
            <a:r>
              <a:rPr lang="en-US" sz="1800" dirty="0"/>
              <a:t>2. Why is the name of the user who ran the processes shown as root, not student?</a:t>
            </a:r>
          </a:p>
          <a:p>
            <a:r>
              <a:rPr lang="en-US" dirty="0"/>
              <a:t>Answer here:</a:t>
            </a:r>
          </a:p>
          <a:p>
            <a:r>
              <a:rPr lang="en-US" dirty="0"/>
              <a:t>It’s the main user so they have root </a:t>
            </a:r>
            <a:r>
              <a:rPr lang="en-US" dirty="0" err="1"/>
              <a:t>access.sudo</a:t>
            </a:r>
            <a:r>
              <a:rPr lang="en-US" dirty="0"/>
              <a:t> </a:t>
            </a:r>
            <a:r>
              <a:rPr lang="en-US" dirty="0" err="1"/>
              <a:t>accton</a:t>
            </a:r>
            <a:endParaRPr lang="en-US" dirty="0"/>
          </a:p>
        </p:txBody>
      </p:sp>
    </p:spTree>
    <p:extLst>
      <p:ext uri="{BB962C8B-B14F-4D97-AF65-F5344CB8AC3E}">
        <p14:creationId xmlns:p14="http://schemas.microsoft.com/office/powerpoint/2010/main" val="350880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70A1-9BAB-4123-80DC-C9EC2773903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054139E-4D30-4079-89A4-ADD59B5D74B9}"/>
              </a:ext>
            </a:extLst>
          </p:cNvPr>
          <p:cNvSpPr>
            <a:spLocks noGrp="1"/>
          </p:cNvSpPr>
          <p:nvPr>
            <p:ph idx="1"/>
          </p:nvPr>
        </p:nvSpPr>
        <p:spPr/>
        <p:txBody>
          <a:bodyPr/>
          <a:lstStyle/>
          <a:p>
            <a:r>
              <a:rPr lang="en-US" dirty="0"/>
              <a:t>The purpose of this presentation is to show the many ways on how to use the Linux OS. The Linux OS is very helpful towards new users but can be tricky. This presentation will show how to use the system.</a:t>
            </a:r>
          </a:p>
        </p:txBody>
      </p:sp>
    </p:spTree>
    <p:extLst>
      <p:ext uri="{BB962C8B-B14F-4D97-AF65-F5344CB8AC3E}">
        <p14:creationId xmlns:p14="http://schemas.microsoft.com/office/powerpoint/2010/main" val="4193482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07635" y="886006"/>
            <a:ext cx="2758843" cy="2301077"/>
          </a:xfrm>
        </p:spPr>
        <p:txBody>
          <a:bodyPr>
            <a:normAutofit fontScale="90000"/>
          </a:bodyPr>
          <a:lstStyle/>
          <a:p>
            <a:r>
              <a:rPr lang="en-US" sz="4400" dirty="0"/>
              <a:t>Monitor network bandwidth usage</a:t>
            </a:r>
          </a:p>
        </p:txBody>
      </p:sp>
      <p:pic>
        <p:nvPicPr>
          <p:cNvPr id="4" name="Picture Placeholder 3" descr="A screenshot of a computer&#10;&#10;Description automatically generated">
            <a:extLst>
              <a:ext uri="{FF2B5EF4-FFF2-40B4-BE49-F238E27FC236}">
                <a16:creationId xmlns:a16="http://schemas.microsoft.com/office/drawing/2014/main" id="{DB64F3C8-F953-464F-95BE-EEAD60C66A9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248" r="4248"/>
          <a:stretch>
            <a:fillRect/>
          </a:stretch>
        </p:blipFill>
        <p:spPr>
          <a:xfrm>
            <a:off x="3667125" y="266700"/>
            <a:ext cx="8186738" cy="6367463"/>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907635" y="3357977"/>
            <a:ext cx="2758843" cy="2741585"/>
          </a:xfrm>
        </p:spPr>
        <p:txBody>
          <a:bodyPr/>
          <a:lstStyle/>
          <a:p>
            <a:endParaRPr lang="en-US" sz="2000" dirty="0"/>
          </a:p>
        </p:txBody>
      </p:sp>
    </p:spTree>
    <p:extLst>
      <p:ext uri="{BB962C8B-B14F-4D97-AF65-F5344CB8AC3E}">
        <p14:creationId xmlns:p14="http://schemas.microsoft.com/office/powerpoint/2010/main" val="86635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C6CB-0135-4E2E-9CD4-845780499F34}"/>
              </a:ext>
            </a:extLst>
          </p:cNvPr>
          <p:cNvSpPr>
            <a:spLocks noGrp="1"/>
          </p:cNvSpPr>
          <p:nvPr>
            <p:ph type="title"/>
          </p:nvPr>
        </p:nvSpPr>
        <p:spPr>
          <a:xfrm>
            <a:off x="745692" y="115199"/>
            <a:ext cx="9590293" cy="1574808"/>
          </a:xfrm>
        </p:spPr>
        <p:txBody>
          <a:bodyPr/>
          <a:lstStyle/>
          <a:p>
            <a:r>
              <a:rPr lang="en-US" dirty="0"/>
              <a:t>Challenges</a:t>
            </a:r>
          </a:p>
        </p:txBody>
      </p:sp>
      <p:sp>
        <p:nvSpPr>
          <p:cNvPr id="5" name="Content Placeholder 2">
            <a:extLst>
              <a:ext uri="{FF2B5EF4-FFF2-40B4-BE49-F238E27FC236}">
                <a16:creationId xmlns:a16="http://schemas.microsoft.com/office/drawing/2014/main" id="{9D7899AC-F3FB-412C-B6FE-BD440FB0AFA9}"/>
              </a:ext>
            </a:extLst>
          </p:cNvPr>
          <p:cNvSpPr>
            <a:spLocks noGrp="1"/>
          </p:cNvSpPr>
          <p:nvPr>
            <p:ph type="body" sz="half" idx="2"/>
          </p:nvPr>
        </p:nvSpPr>
        <p:spPr>
          <a:xfrm>
            <a:off x="745692" y="1690007"/>
            <a:ext cx="9590293" cy="4596493"/>
          </a:xfrm>
        </p:spPr>
        <p:txBody>
          <a:bodyPr>
            <a:normAutofit/>
          </a:bodyPr>
          <a:lstStyle/>
          <a:p>
            <a:r>
              <a:rPr lang="en-US" dirty="0"/>
              <a:t>This project was semi hard, but it was fun and relatively easy. One challenge I did have was making sure I put in the correct character into the script.</a:t>
            </a:r>
          </a:p>
        </p:txBody>
      </p:sp>
    </p:spTree>
    <p:extLst>
      <p:ext uri="{BB962C8B-B14F-4D97-AF65-F5344CB8AC3E}">
        <p14:creationId xmlns:p14="http://schemas.microsoft.com/office/powerpoint/2010/main" val="846315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B28726-75B2-4352-B700-2DF53DBBDE6E}"/>
              </a:ext>
            </a:extLst>
          </p:cNvPr>
          <p:cNvSpPr>
            <a:spLocks noGrp="1"/>
          </p:cNvSpPr>
          <p:nvPr>
            <p:ph type="title"/>
          </p:nvPr>
        </p:nvSpPr>
        <p:spPr/>
        <p:txBody>
          <a:bodyPr/>
          <a:lstStyle/>
          <a:p>
            <a:r>
              <a:rPr lang="en-US" dirty="0"/>
              <a:t>Conclusion</a:t>
            </a:r>
          </a:p>
        </p:txBody>
      </p:sp>
      <p:sp>
        <p:nvSpPr>
          <p:cNvPr id="10" name="Content Placeholder 9">
            <a:extLst>
              <a:ext uri="{FF2B5EF4-FFF2-40B4-BE49-F238E27FC236}">
                <a16:creationId xmlns:a16="http://schemas.microsoft.com/office/drawing/2014/main" id="{46D2B962-82C5-4A97-B4F2-BD220F41FE8B}"/>
              </a:ext>
            </a:extLst>
          </p:cNvPr>
          <p:cNvSpPr>
            <a:spLocks noGrp="1"/>
          </p:cNvSpPr>
          <p:nvPr>
            <p:ph idx="1"/>
          </p:nvPr>
        </p:nvSpPr>
        <p:spPr/>
        <p:txBody>
          <a:bodyPr/>
          <a:lstStyle/>
          <a:p>
            <a:r>
              <a:rPr lang="en-US" dirty="0"/>
              <a:t>This project was a great introduction to the usage of the Linux OS.</a:t>
            </a:r>
          </a:p>
          <a:p>
            <a:r>
              <a:rPr lang="en-US" dirty="0"/>
              <a:t>I got some good knowledge out of this project. It was my first time working with the Linux OS and found it fun </a:t>
            </a:r>
            <a:r>
              <a:rPr lang="en-US"/>
              <a:t>to use.</a:t>
            </a:r>
          </a:p>
        </p:txBody>
      </p:sp>
    </p:spTree>
    <p:extLst>
      <p:ext uri="{BB962C8B-B14F-4D97-AF65-F5344CB8AC3E}">
        <p14:creationId xmlns:p14="http://schemas.microsoft.com/office/powerpoint/2010/main" val="327377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53472" y="483599"/>
            <a:ext cx="8144414" cy="785949"/>
          </a:xfrm>
        </p:spPr>
        <p:txBody>
          <a:bodyPr>
            <a:noAutofit/>
          </a:bodyPr>
          <a:lstStyle/>
          <a:p>
            <a:r>
              <a:rPr lang="en-US" sz="4000" dirty="0">
                <a:ea typeface="Times New Roman" panose="02020603050405020304" pitchFamily="18" charset="0"/>
              </a:rPr>
              <a:t>Navigate the Linux filesystem tree</a:t>
            </a:r>
            <a:endParaRPr lang="en-US" sz="400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753472" y="1448661"/>
            <a:ext cx="8685056" cy="4695983"/>
          </a:xfrm>
        </p:spPr>
        <p:txBody>
          <a:bodyPr>
            <a:normAutofit fontScale="92500" lnSpcReduction="10000"/>
          </a:bodyPr>
          <a:lstStyle/>
          <a:p>
            <a:r>
              <a:rPr lang="en-US" sz="1800" dirty="0"/>
              <a:t>1. What is the </a:t>
            </a:r>
            <a:r>
              <a:rPr lang="en-US" sz="1800" i="1" dirty="0" err="1"/>
              <a:t>pwd</a:t>
            </a:r>
            <a:r>
              <a:rPr lang="en-US" sz="1800" dirty="0"/>
              <a:t> command an acronym for? What about the </a:t>
            </a:r>
            <a:r>
              <a:rPr lang="en-US" sz="1800" i="1" dirty="0"/>
              <a:t>cd</a:t>
            </a:r>
            <a:r>
              <a:rPr lang="en-US" sz="1800" dirty="0"/>
              <a:t> command?</a:t>
            </a:r>
          </a:p>
          <a:p>
            <a:r>
              <a:rPr lang="en-US" dirty="0"/>
              <a:t>Answer here: </a:t>
            </a:r>
          </a:p>
          <a:p>
            <a:r>
              <a:rPr lang="en-US" dirty="0"/>
              <a:t>Print Working Directory</a:t>
            </a:r>
          </a:p>
          <a:p>
            <a:r>
              <a:rPr lang="en-US" dirty="0"/>
              <a:t>Change Directory</a:t>
            </a:r>
          </a:p>
          <a:p>
            <a:endParaRPr lang="en-US" dirty="0"/>
          </a:p>
          <a:p>
            <a:r>
              <a:rPr lang="en-US" sz="1800" dirty="0"/>
              <a:t>2. Explain the differences between a relative path and an absolute/full path in Linux.</a:t>
            </a:r>
          </a:p>
          <a:p>
            <a:r>
              <a:rPr lang="en-US" dirty="0"/>
              <a:t>Answer here:</a:t>
            </a:r>
          </a:p>
          <a:p>
            <a:r>
              <a:rPr lang="en-US" dirty="0"/>
              <a:t>An absolute path in Linux is the full path of the directory and will start with /. </a:t>
            </a:r>
          </a:p>
          <a:p>
            <a:r>
              <a:rPr lang="en-US" dirty="0"/>
              <a:t>A Relative path is the partial path of a directory or subdirectory </a:t>
            </a:r>
          </a:p>
          <a:p>
            <a:endParaRPr lang="en-US" dirty="0"/>
          </a:p>
          <a:p>
            <a:r>
              <a:rPr lang="en-US" sz="1800" dirty="0"/>
              <a:t>References:</a:t>
            </a:r>
          </a:p>
          <a:p>
            <a:r>
              <a:rPr lang="en-US" dirty="0"/>
              <a:t>1. </a:t>
            </a:r>
            <a:r>
              <a:rPr lang="en-US"/>
              <a:t>https://www.hostinger.com/tutorials/linux-commands</a:t>
            </a:r>
          </a:p>
          <a:p>
            <a:r>
              <a:rPr lang="en-US" dirty="0"/>
              <a:t>2. https://tecadmin.net/linux-cd-command/#:~:text=Absolute%20Path%20is%20the%20full%20path%20of%20directory,the%20partial%20path%20of%20any%20directory%20or%20subdirectory.</a:t>
            </a:r>
          </a:p>
          <a:p>
            <a:endParaRPr lang="en-US" dirty="0"/>
          </a:p>
          <a:p>
            <a:endParaRPr lang="en-US" dirty="0"/>
          </a:p>
          <a:p>
            <a:endParaRPr lang="en-US" dirty="0"/>
          </a:p>
        </p:txBody>
      </p:sp>
    </p:spTree>
    <p:extLst>
      <p:ext uri="{BB962C8B-B14F-4D97-AF65-F5344CB8AC3E}">
        <p14:creationId xmlns:p14="http://schemas.microsoft.com/office/powerpoint/2010/main" val="323247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853443"/>
            <a:ext cx="2739435" cy="1885472"/>
          </a:xfrm>
        </p:spPr>
        <p:txBody>
          <a:bodyPr>
            <a:noAutofit/>
          </a:bodyPr>
          <a:lstStyle/>
          <a:p>
            <a:pPr>
              <a:spcAft>
                <a:spcPts val="1200"/>
              </a:spcAft>
            </a:pPr>
            <a:r>
              <a:rPr lang="en-US" sz="4000" dirty="0">
                <a:ea typeface="Times New Roman" panose="02020603050405020304" pitchFamily="18" charset="0"/>
              </a:rPr>
              <a:t>Create directories and files</a:t>
            </a:r>
            <a:endParaRPr lang="en-US" sz="4000" kern="0" dirty="0">
              <a:ea typeface="Times New Roman" panose="02020603050405020304" pitchFamily="18" charset="0"/>
              <a:cs typeface="Times New Roman" panose="02020603050405020304" pitchFamily="18" charset="0"/>
            </a:endParaRPr>
          </a:p>
        </p:txBody>
      </p:sp>
      <p:pic>
        <p:nvPicPr>
          <p:cNvPr id="8" name="Picture Placeholder 7" descr="Text&#10;&#10;Description automatically generated">
            <a:extLst>
              <a:ext uri="{FF2B5EF4-FFF2-40B4-BE49-F238E27FC236}">
                <a16:creationId xmlns:a16="http://schemas.microsoft.com/office/drawing/2014/main" id="{5EDBF46C-20D8-4516-80FE-D982C5A40F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975" b="2975"/>
          <a:stretch>
            <a:fillRect/>
          </a:stretch>
        </p:blipFill>
        <p:spPr>
          <a:xfrm>
            <a:off x="3579223" y="438438"/>
            <a:ext cx="8012112" cy="5776913"/>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8" y="2959118"/>
            <a:ext cx="2739435" cy="1035833"/>
          </a:xfrm>
        </p:spPr>
        <p:txBody>
          <a:bodyPr>
            <a:normAutofit/>
          </a:bodyPr>
          <a:lstStyle/>
          <a:p>
            <a:endParaRPr lang="en-US" dirty="0"/>
          </a:p>
        </p:txBody>
      </p:sp>
    </p:spTree>
    <p:extLst>
      <p:ext uri="{BB962C8B-B14F-4D97-AF65-F5344CB8AC3E}">
        <p14:creationId xmlns:p14="http://schemas.microsoft.com/office/powerpoint/2010/main" val="306461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1" y="853443"/>
            <a:ext cx="2739435" cy="2454830"/>
          </a:xfrm>
        </p:spPr>
        <p:txBody>
          <a:bodyPr>
            <a:noAutofit/>
          </a:bodyPr>
          <a:lstStyle/>
          <a:p>
            <a:pPr>
              <a:spcAft>
                <a:spcPts val="1200"/>
              </a:spcAft>
            </a:pPr>
            <a:r>
              <a:rPr lang="en-US" sz="4000" dirty="0">
                <a:ea typeface="Times New Roman" panose="02020603050405020304" pitchFamily="18" charset="0"/>
              </a:rPr>
              <a:t>Copy and remove directories and files</a:t>
            </a:r>
            <a:endParaRPr lang="en-US" sz="4000" kern="0" dirty="0">
              <a:ea typeface="Times New Roman" panose="02020603050405020304" pitchFamily="18" charset="0"/>
              <a:cs typeface="Times New Roman" panose="02020603050405020304" pitchFamily="18" charset="0"/>
            </a:endParaRPr>
          </a:p>
        </p:txBody>
      </p:sp>
      <p:pic>
        <p:nvPicPr>
          <p:cNvPr id="4" name="Picture Placeholder 3" descr="Text&#10;&#10;Description automatically generated">
            <a:extLst>
              <a:ext uri="{FF2B5EF4-FFF2-40B4-BE49-F238E27FC236}">
                <a16:creationId xmlns:a16="http://schemas.microsoft.com/office/drawing/2014/main" id="{DFC927FC-8384-495B-9BE1-3E731D84E4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44" b="1944"/>
          <a:stretch>
            <a:fillRect/>
          </a:stretch>
        </p:blipFill>
        <p:spPr>
          <a:xfrm>
            <a:off x="3884613" y="854075"/>
            <a:ext cx="7939087" cy="57372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0" y="3549728"/>
            <a:ext cx="2739435" cy="1075537"/>
          </a:xfrm>
        </p:spPr>
        <p:txBody>
          <a:bodyPr/>
          <a:lstStyle/>
          <a:p>
            <a:endParaRPr lang="en-US" dirty="0"/>
          </a:p>
        </p:txBody>
      </p:sp>
    </p:spTree>
    <p:extLst>
      <p:ext uri="{BB962C8B-B14F-4D97-AF65-F5344CB8AC3E}">
        <p14:creationId xmlns:p14="http://schemas.microsoft.com/office/powerpoint/2010/main" val="263314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1" y="853443"/>
            <a:ext cx="2739435" cy="1943023"/>
          </a:xfrm>
        </p:spPr>
        <p:txBody>
          <a:bodyPr>
            <a:noAutofit/>
          </a:bodyPr>
          <a:lstStyle/>
          <a:p>
            <a:pPr>
              <a:spcAft>
                <a:spcPts val="1200"/>
              </a:spcAft>
            </a:pPr>
            <a:r>
              <a:rPr lang="en-US" sz="4000" dirty="0">
                <a:ea typeface="Times New Roman" panose="02020603050405020304" pitchFamily="18" charset="0"/>
              </a:rPr>
              <a:t>Locate directories and files</a:t>
            </a:r>
            <a:endParaRPr lang="en-US" sz="4000" kern="0" dirty="0">
              <a:ea typeface="Times New Roman" panose="02020603050405020304" pitchFamily="18" charset="0"/>
              <a:cs typeface="Times New Roman" panose="02020603050405020304" pitchFamily="18" charset="0"/>
            </a:endParaRPr>
          </a:p>
        </p:txBody>
      </p:sp>
      <p:pic>
        <p:nvPicPr>
          <p:cNvPr id="8" name="Picture Placeholder 7" descr="Text&#10;&#10;Description automatically generated">
            <a:extLst>
              <a:ext uri="{FF2B5EF4-FFF2-40B4-BE49-F238E27FC236}">
                <a16:creationId xmlns:a16="http://schemas.microsoft.com/office/drawing/2014/main" id="{55CA0008-A5F2-48DD-B3CB-B223A9FEC86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07" b="1307"/>
          <a:stretch>
            <a:fillRect/>
          </a:stretch>
        </p:blipFill>
        <p:spPr>
          <a:xfrm>
            <a:off x="3448050" y="322263"/>
            <a:ext cx="8267700" cy="6161087"/>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1" y="2981557"/>
            <a:ext cx="2739435" cy="1173193"/>
          </a:xfrm>
        </p:spPr>
        <p:txBody>
          <a:bodyPr/>
          <a:lstStyle/>
          <a:p>
            <a:endParaRPr lang="en-US" dirty="0"/>
          </a:p>
        </p:txBody>
      </p:sp>
    </p:spTree>
    <p:extLst>
      <p:ext uri="{BB962C8B-B14F-4D97-AF65-F5344CB8AC3E}">
        <p14:creationId xmlns:p14="http://schemas.microsoft.com/office/powerpoint/2010/main" val="182321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672805" y="428918"/>
            <a:ext cx="8144414" cy="785949"/>
          </a:xfrm>
        </p:spPr>
        <p:txBody>
          <a:bodyPr>
            <a:noAutofit/>
          </a:bodyPr>
          <a:lstStyle/>
          <a:p>
            <a:r>
              <a:rPr lang="en-US" sz="4000" dirty="0"/>
              <a:t>Create a shell script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672805" y="1328468"/>
            <a:ext cx="8846389" cy="5193101"/>
          </a:xfrm>
        </p:spPr>
        <p:txBody>
          <a:bodyPr>
            <a:normAutofit fontScale="70000" lnSpcReduction="20000"/>
          </a:bodyPr>
          <a:lstStyle/>
          <a:p>
            <a:r>
              <a:rPr lang="en-US" sz="1900" dirty="0"/>
              <a:t>1. What are the file permissions of the script?</a:t>
            </a:r>
          </a:p>
          <a:p>
            <a:r>
              <a:rPr lang="en-US" sz="1700" dirty="0"/>
              <a:t>Answer here:</a:t>
            </a:r>
          </a:p>
          <a:p>
            <a:r>
              <a:rPr lang="en-US" dirty="0"/>
              <a:t>Read, write, and execute.</a:t>
            </a:r>
          </a:p>
          <a:p>
            <a:endParaRPr lang="en-US" dirty="0"/>
          </a:p>
          <a:p>
            <a:r>
              <a:rPr lang="en-US" sz="1900" dirty="0"/>
              <a:t>2. What’s the name of the user-defined variable in the script?</a:t>
            </a:r>
          </a:p>
          <a:p>
            <a:r>
              <a:rPr lang="en-US" sz="1700" dirty="0"/>
              <a:t>Answer here:</a:t>
            </a:r>
          </a:p>
          <a:p>
            <a:r>
              <a:rPr lang="en-US" dirty="0"/>
              <a:t>student</a:t>
            </a:r>
          </a:p>
          <a:p>
            <a:endParaRPr lang="en-US" dirty="0"/>
          </a:p>
          <a:p>
            <a:r>
              <a:rPr lang="en-US" sz="1900" dirty="0"/>
              <a:t>3. Which redirection meta-character is used in the script? What does it do?</a:t>
            </a:r>
          </a:p>
          <a:p>
            <a:r>
              <a:rPr lang="en-US" sz="1700" dirty="0"/>
              <a:t>Answer here:</a:t>
            </a:r>
          </a:p>
          <a:p>
            <a:r>
              <a:rPr lang="en-US" dirty="0"/>
              <a:t>&gt;</a:t>
            </a:r>
          </a:p>
          <a:p>
            <a:r>
              <a:rPr lang="en-US" dirty="0"/>
              <a:t>We used this meta-character to direct the script to the of the output of the script.</a:t>
            </a:r>
          </a:p>
          <a:p>
            <a:r>
              <a:rPr lang="en-US" sz="1900" dirty="0"/>
              <a:t>References:</a:t>
            </a:r>
          </a:p>
          <a:p>
            <a:r>
              <a:rPr lang="en-US" sz="1700" dirty="0"/>
              <a:t>1.N/A (ND) How to Use Command Redirection under Linux </a:t>
            </a:r>
            <a:r>
              <a:rPr lang="en-US" sz="1700" i="1" dirty="0"/>
              <a:t>The Geek Diary</a:t>
            </a:r>
            <a:endParaRPr lang="en-US" sz="1700" dirty="0"/>
          </a:p>
          <a:p>
            <a:r>
              <a:rPr lang="en-US" sz="1700" dirty="0"/>
              <a:t>https://www.thegeekdiary.com/how-to-use-command-redirection-under-linux/#:~:text=Command%20redirection%20is%20enabled%20by%20the%20following%20shell,standard%20error%20%282%3E%29%204%20The%20pipe%20character%20%28%7C%29</a:t>
            </a:r>
          </a:p>
          <a:p>
            <a:r>
              <a:rPr lang="en-US" sz="1700" dirty="0"/>
              <a:t>2.Brent, M., (2021) File Permissions in Linux / Unix: How to Read, Write, &amp; Change? </a:t>
            </a:r>
            <a:r>
              <a:rPr lang="en-US" sz="1700" i="1" dirty="0"/>
              <a:t>Guru99</a:t>
            </a:r>
            <a:endParaRPr lang="en-US" sz="1700" dirty="0"/>
          </a:p>
          <a:p>
            <a:r>
              <a:rPr lang="en-US" sz="1700" dirty="0"/>
              <a:t>https://www.guru99.com/file-permissions.html#:~:text=Linux%20divides%20the%20file%20permissions%20into%20read%2C%20write,command%20can%20change%20the%20ownership%20of%20a%20file%2Fdirectory.</a:t>
            </a:r>
          </a:p>
        </p:txBody>
      </p:sp>
    </p:spTree>
    <p:extLst>
      <p:ext uri="{BB962C8B-B14F-4D97-AF65-F5344CB8AC3E}">
        <p14:creationId xmlns:p14="http://schemas.microsoft.com/office/powerpoint/2010/main" val="371329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6612" y="1023762"/>
            <a:ext cx="2739435" cy="1694448"/>
          </a:xfrm>
        </p:spPr>
        <p:txBody>
          <a:bodyPr>
            <a:normAutofit fontScale="90000"/>
          </a:bodyPr>
          <a:lstStyle/>
          <a:p>
            <a:r>
              <a:rPr lang="en-US" sz="4400" dirty="0"/>
              <a:t>Change script file permissions</a:t>
            </a:r>
          </a:p>
        </p:txBody>
      </p:sp>
      <p:pic>
        <p:nvPicPr>
          <p:cNvPr id="10" name="Picture Placeholder 9" descr="Text&#10;&#10;Description automatically generated">
            <a:extLst>
              <a:ext uri="{FF2B5EF4-FFF2-40B4-BE49-F238E27FC236}">
                <a16:creationId xmlns:a16="http://schemas.microsoft.com/office/drawing/2014/main" id="{C9CE8229-B075-4C12-9F9B-69E3C57289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644" b="3644"/>
          <a:stretch>
            <a:fillRect/>
          </a:stretch>
        </p:blipFill>
        <p:spPr>
          <a:xfrm>
            <a:off x="3724275" y="398463"/>
            <a:ext cx="8113713" cy="6084887"/>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6611" y="3002295"/>
            <a:ext cx="2739435" cy="2688559"/>
          </a:xfrm>
        </p:spPr>
        <p:txBody>
          <a:bodyPr/>
          <a:lstStyle/>
          <a:p>
            <a:endParaRPr lang="en-US" dirty="0"/>
          </a:p>
        </p:txBody>
      </p:sp>
    </p:spTree>
    <p:extLst>
      <p:ext uri="{BB962C8B-B14F-4D97-AF65-F5344CB8AC3E}">
        <p14:creationId xmlns:p14="http://schemas.microsoft.com/office/powerpoint/2010/main" val="4249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853443"/>
            <a:ext cx="2739435" cy="1885472"/>
          </a:xfrm>
        </p:spPr>
        <p:txBody>
          <a:bodyPr>
            <a:noAutofit/>
          </a:bodyPr>
          <a:lstStyle/>
          <a:p>
            <a:r>
              <a:rPr lang="en-US" sz="4000" dirty="0"/>
              <a:t>Set the PATH variable</a:t>
            </a:r>
          </a:p>
        </p:txBody>
      </p:sp>
      <p:pic>
        <p:nvPicPr>
          <p:cNvPr id="4" name="Picture Placeholder 3" descr="Text&#10;&#10;Description automatically generated">
            <a:extLst>
              <a:ext uri="{FF2B5EF4-FFF2-40B4-BE49-F238E27FC236}">
                <a16:creationId xmlns:a16="http://schemas.microsoft.com/office/drawing/2014/main" id="{7E67D52B-9134-4FD5-AE9E-A399EF23D9B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59" b="1959"/>
          <a:stretch>
            <a:fillRect/>
          </a:stretch>
        </p:blipFill>
        <p:spPr>
          <a:xfrm>
            <a:off x="3441700" y="249238"/>
            <a:ext cx="8378825" cy="6351587"/>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8" y="2959118"/>
            <a:ext cx="2739435" cy="1648393"/>
          </a:xfrm>
        </p:spPr>
        <p:txBody>
          <a:bodyPr/>
          <a:lstStyle/>
          <a:p>
            <a:endParaRPr lang="en-US" dirty="0"/>
          </a:p>
        </p:txBody>
      </p:sp>
    </p:spTree>
    <p:extLst>
      <p:ext uri="{BB962C8B-B14F-4D97-AF65-F5344CB8AC3E}">
        <p14:creationId xmlns:p14="http://schemas.microsoft.com/office/powerpoint/2010/main" val="2706106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FF29DAF2B2474CAA0976D75413A80B" ma:contentTypeVersion="20" ma:contentTypeDescription="Create a new document." ma:contentTypeScope="" ma:versionID="f1a4acc4b85180fe6975a37171a89f22">
  <xsd:schema xmlns:xsd="http://www.w3.org/2001/XMLSchema" xmlns:xs="http://www.w3.org/2001/XMLSchema" xmlns:p="http://schemas.microsoft.com/office/2006/metadata/properties" xmlns:ns1="http://schemas.microsoft.com/sharepoint/v3" xmlns:ns3="f681fcbd-d5a2-4336-a092-82e7af704741" xmlns:ns4="c9140fa4-d231-4bf2-8e30-bda3cfa5fa06" targetNamespace="http://schemas.microsoft.com/office/2006/metadata/properties" ma:root="true" ma:fieldsID="d88427010be71365af5c7bdb809d71bb" ns1:_="" ns3:_="" ns4:_="">
    <xsd:import namespace="http://schemas.microsoft.com/sharepoint/v3"/>
    <xsd:import namespace="f681fcbd-d5a2-4336-a092-82e7af704741"/>
    <xsd:import namespace="c9140fa4-d231-4bf2-8e30-bda3cfa5fa06"/>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81fcbd-d5a2-4336-a092-82e7af704741"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40fa4-d231-4bf2-8e30-bda3cfa5fa0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f681fcbd-d5a2-4336-a092-82e7af704741" xsi:nil="true"/>
    <_ip_UnifiedCompliancePolicyUIAction xmlns="http://schemas.microsoft.com/sharepoint/v3" xsi:nil="true"/>
    <MigrationWizIdDocumentLibraryPermissions xmlns="f681fcbd-d5a2-4336-a092-82e7af704741" xsi:nil="true"/>
    <MigrationWizIdPermissionLevels xmlns="f681fcbd-d5a2-4336-a092-82e7af704741" xsi:nil="true"/>
    <MigrationWizId xmlns="f681fcbd-d5a2-4336-a092-82e7af704741" xsi:nil="true"/>
    <_ip_UnifiedCompliancePolicyProperties xmlns="http://schemas.microsoft.com/sharepoint/v3" xsi:nil="true"/>
    <MigrationWizIdSecurityGroups xmlns="f681fcbd-d5a2-4336-a092-82e7af704741" xsi:nil="true"/>
  </documentManagement>
</p:properties>
</file>

<file path=customXml/itemProps1.xml><?xml version="1.0" encoding="utf-8"?>
<ds:datastoreItem xmlns:ds="http://schemas.openxmlformats.org/officeDocument/2006/customXml" ds:itemID="{0D76A087-F172-46B9-A2DB-782D42C9C284}">
  <ds:schemaRefs>
    <ds:schemaRef ds:uri="http://schemas.microsoft.com/sharepoint/v3/contenttype/forms"/>
  </ds:schemaRefs>
</ds:datastoreItem>
</file>

<file path=customXml/itemProps2.xml><?xml version="1.0" encoding="utf-8"?>
<ds:datastoreItem xmlns:ds="http://schemas.openxmlformats.org/officeDocument/2006/customXml" ds:itemID="{36553AF5-258F-41BE-BCB0-58C2BB724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81fcbd-d5a2-4336-a092-82e7af704741"/>
    <ds:schemaRef ds:uri="c9140fa4-d231-4bf2-8e30-bda3cfa5f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9C8190-CE04-4B04-BDD3-98C89D360309}">
  <ds:schemaRefs>
    <ds:schemaRef ds:uri="http://purl.org/dc/elements/1.1/"/>
    <ds:schemaRef ds:uri="http://www.w3.org/XML/1998/namespace"/>
    <ds:schemaRef ds:uri="http://schemas.microsoft.com/office/2006/metadata/properties"/>
    <ds:schemaRef ds:uri="http://purl.org/dc/terms/"/>
    <ds:schemaRef ds:uri="http://schemas.microsoft.com/office/2006/documentManagement/types"/>
    <ds:schemaRef ds:uri="f681fcbd-d5a2-4336-a092-82e7af704741"/>
    <ds:schemaRef ds:uri="http://schemas.microsoft.com/office/infopath/2007/PartnerControls"/>
    <ds:schemaRef ds:uri="http://schemas.microsoft.com/sharepoint/v3"/>
    <ds:schemaRef ds:uri="http://schemas.openxmlformats.org/package/2006/metadata/core-properties"/>
    <ds:schemaRef ds:uri="c9140fa4-d231-4bf2-8e30-bda3cfa5fa0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Template>
  <TotalTime>1658</TotalTime>
  <Words>1006</Words>
  <Application>Microsoft Office PowerPoint</Application>
  <PresentationFormat>Widescreen</PresentationFormat>
  <Paragraphs>108</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Wingdings 3</vt:lpstr>
      <vt:lpstr>Ion</vt:lpstr>
      <vt:lpstr>CEIS103 Final Course Project </vt:lpstr>
      <vt:lpstr>Introduction</vt:lpstr>
      <vt:lpstr>Navigate the Linux filesystem tree</vt:lpstr>
      <vt:lpstr>Create directories and files</vt:lpstr>
      <vt:lpstr>Copy and remove directories and files</vt:lpstr>
      <vt:lpstr>Locate directories and files</vt:lpstr>
      <vt:lpstr>Create a shell script</vt:lpstr>
      <vt:lpstr>Change script file permissions</vt:lpstr>
      <vt:lpstr>Set the PATH variable</vt:lpstr>
      <vt:lpstr>Make the PATH variable permanent</vt:lpstr>
      <vt:lpstr>Add users and groups in CLI</vt:lpstr>
      <vt:lpstr>Test user and group settings</vt:lpstr>
      <vt:lpstr>Add users in GUI</vt:lpstr>
      <vt:lpstr>Remove users and groups</vt:lpstr>
      <vt:lpstr>Discover host IP configurations</vt:lpstr>
      <vt:lpstr>Manage network interfaces</vt:lpstr>
      <vt:lpstr>Use network utilities</vt:lpstr>
      <vt:lpstr>Monitor Linux processes</vt:lpstr>
      <vt:lpstr>Monitor user activities</vt:lpstr>
      <vt:lpstr>Monitor network bandwidth usage</vt:lpstr>
      <vt:lpstr>Challenges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Mitchell Woodworth</cp:lastModifiedBy>
  <cp:revision>68</cp:revision>
  <dcterms:created xsi:type="dcterms:W3CDTF">2018-12-20T22:43:36Z</dcterms:created>
  <dcterms:modified xsi:type="dcterms:W3CDTF">2022-02-24T23:24:45Z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0x01010007FF29DAF2B2474CAA0976D75413A80B</vt:lpwstr>
  </property>
</Properties>
</file>