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5" r:id="rId4"/>
    <p:sldId id="287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94" r:id="rId13"/>
    <p:sldId id="295" r:id="rId14"/>
    <p:sldId id="268" r:id="rId15"/>
    <p:sldId id="269" r:id="rId16"/>
    <p:sldId id="270" r:id="rId17"/>
    <p:sldId id="271" r:id="rId18"/>
    <p:sldId id="296" r:id="rId19"/>
    <p:sldId id="288" r:id="rId20"/>
    <p:sldId id="272" r:id="rId21"/>
    <p:sldId id="289" r:id="rId22"/>
    <p:sldId id="273" r:id="rId23"/>
    <p:sldId id="298" r:id="rId24"/>
    <p:sldId id="274" r:id="rId25"/>
    <p:sldId id="297" r:id="rId26"/>
    <p:sldId id="299" r:id="rId27"/>
    <p:sldId id="300" r:id="rId28"/>
    <p:sldId id="282" r:id="rId29"/>
    <p:sldId id="283" r:id="rId30"/>
    <p:sldId id="284" r:id="rId31"/>
    <p:sldId id="29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2A89E2-F33F-4B42-B3FA-5ED9F08F6EA1}">
          <p14:sldIdLst>
            <p14:sldId id="256"/>
            <p14:sldId id="257"/>
            <p14:sldId id="285"/>
            <p14:sldId id="287"/>
            <p14:sldId id="264"/>
            <p14:sldId id="261"/>
            <p14:sldId id="262"/>
            <p14:sldId id="263"/>
            <p14:sldId id="265"/>
            <p14:sldId id="266"/>
            <p14:sldId id="267"/>
            <p14:sldId id="294"/>
            <p14:sldId id="295"/>
            <p14:sldId id="268"/>
            <p14:sldId id="269"/>
            <p14:sldId id="270"/>
            <p14:sldId id="271"/>
            <p14:sldId id="296"/>
            <p14:sldId id="288"/>
            <p14:sldId id="272"/>
            <p14:sldId id="289"/>
            <p14:sldId id="273"/>
            <p14:sldId id="298"/>
            <p14:sldId id="274"/>
            <p14:sldId id="297"/>
            <p14:sldId id="299"/>
            <p14:sldId id="300"/>
            <p14:sldId id="282"/>
            <p14:sldId id="283"/>
            <p14:sldId id="284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2" y="1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virtual-network/virtual-networks-faq" TargetMode="External"/><Relationship Id="rId2" Type="http://schemas.openxmlformats.org/officeDocument/2006/relationships/hyperlink" Target="https://www.calculator.net/ip-subnet-calculato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ry.percipio.com/courses/c7ef0333-8560-403f-a004-9c5c843866b0/videos/2658bbe6-ee97-438b-a376-fbb079c3b3a0" TargetMode="External"/><Relationship Id="rId4" Type="http://schemas.openxmlformats.org/officeDocument/2006/relationships/hyperlink" Target="https://docs.microsoft.com/en-us/azure/storage/blobs/access-tiers-overvie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32A9-DDA2-483C-9925-4C7566D5E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NEWT211 Course Project </a:t>
            </a:r>
            <a:br>
              <a:rPr lang="en-US" dirty="0"/>
            </a:br>
            <a:r>
              <a:rPr lang="en-US" dirty="0"/>
              <a:t>Cloud </a:t>
            </a:r>
            <a:r>
              <a:rPr lang="en-US" dirty="0" err="1"/>
              <a:t>NEtworking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56F36-F551-450F-9081-9436DAEFD5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Presented by: </a:t>
            </a:r>
          </a:p>
          <a:p>
            <a:r>
              <a:rPr lang="en-US"/>
              <a:t>Mitchell Woodworth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49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414E5-7A45-4A17-9D0F-388A61E75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8816248" cy="7530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4000" dirty="0">
                <a:solidFill>
                  <a:schemeClr val="dk1"/>
                </a:solidFill>
                <a:effectLst/>
              </a:rPr>
              <a:t>Deploying VMs into Subnets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771BF-D7A6-02A1-13AF-21119EF0B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3097374" cy="354171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67E81-524B-C5C8-7341-B0E744397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856" y="1889760"/>
            <a:ext cx="7419455" cy="41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2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41A2F-ACAA-4F6B-8BAA-9431647A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dk1"/>
                </a:solidFill>
                <a:effectLst/>
              </a:rPr>
              <a:t>Deploying VMs into Subnets cont’d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94487-23F6-E53E-F3B1-F62F3F079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3003868" cy="35417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9EA5E-C9E5-49FD-DD03-BED62C11562F}"/>
              </a:ext>
            </a:extLst>
          </p:cNvPr>
          <p:cNvSpPr txBox="1"/>
          <p:nvPr/>
        </p:nvSpPr>
        <p:spPr>
          <a:xfrm>
            <a:off x="1141412" y="2249487"/>
            <a:ext cx="5894388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endParaRPr lang="en-US" dirty="0">
              <a:effectLst>
                <a:outerShdw blurRad="152400" dist="38100" dir="2700000" algn="tl">
                  <a:srgbClr val="000000">
                    <a:alpha val="36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C204D-C4FD-B5F2-01C2-D46A5DF18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873" y="2097088"/>
            <a:ext cx="7157177" cy="401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2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0CC27-3D08-2C45-B024-1D0ABAED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dk1"/>
                </a:solidFill>
              </a:rPr>
              <a:t>Verifying Connectivity between VMs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2FCFE-8A0B-31F5-8035-E5587C435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3105124" cy="3541714"/>
          </a:xfrm>
        </p:spPr>
        <p:txBody>
          <a:bodyPr/>
          <a:lstStyle/>
          <a:p>
            <a:r>
              <a:rPr lang="en-US" dirty="0"/>
              <a:t>I then verified my connection between the two VMs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A6248-1F22-A16C-1833-61E423A0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341" y="2097088"/>
            <a:ext cx="7256859" cy="40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21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AEF6-33A4-70D3-C50F-B37A7379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chemeClr val="dk1"/>
                </a:solidFill>
              </a:rPr>
              <a:t>Verifying Connectivity between VMs</a:t>
            </a:r>
            <a:br>
              <a:rPr lang="en-US" sz="3600" dirty="0">
                <a:solidFill>
                  <a:schemeClr val="dk1"/>
                </a:solidFill>
              </a:rPr>
            </a:br>
            <a:r>
              <a:rPr lang="en-US" sz="3600" dirty="0">
                <a:solidFill>
                  <a:schemeClr val="dk1"/>
                </a:solidFill>
              </a:rPr>
              <a:t>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A3D47-96EE-FF73-DE42-611C87CA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2849402" cy="354171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FF63C-1E6E-7A15-204C-517AEF8E7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184" y="2097088"/>
            <a:ext cx="6787667" cy="38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3D44672-E0E3-4674-950D-BD508BE4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320E816-B393-45A7-B72E-0E7957C1F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FA8BF52E-F01E-4F10-AD3E-209E65611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CCD0569-C62E-48FB-A8BB-6BC8387F1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4BD00C-33C4-4671-B4FE-160539C7C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FBA088E6-2B20-422C-B1A4-FC1D5C83B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9E0759F-8BBC-4BFB-BFC8-88089196B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41556E7-C3FA-4293-BC40-79A11418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776AD70-B265-4282-9F6D-A6FF2968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B4764B4-C673-4421-9691-45A236FA5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20C4B27-9DCA-4BE7-8DA2-F0CEDA297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0228B76-9508-4406-9511-086A595AA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B09C001-F04E-43E0-B05A-ED31B2EA1B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15DC477-AE9B-4344-B43E-7C294BEA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230F46F5-5693-4D4E-BE6D-B4721D636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C5037ACC-178A-49DD-94AD-8B2842E64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B57FC6E7-5636-4B0D-BCEF-F0FF4CF63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EAF7536-4FD5-40B2-A47E-12701FBF6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492EE95C-CA9E-4C04-8904-AD4E3CF12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176F3CC-BEC5-48D6-9EC4-FE53B35A5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843132F-2E68-467D-8203-4734ED67E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2BB3C725-0DC0-42C7-8DE6-1759523EC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6DD478C-18EF-4E12-8F25-30385944F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9BF402B3-6657-427D-8B4C-4D183AE18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8B9AD51E-B681-4AB6-8328-020F97F0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965C3DF4-5EE2-438F-BAD8-1263AA5DB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13FD4F16-837E-4B6E-A8BF-52FE99722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E8347121-B702-41AD-9A01-4681E8E6C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AA0FA0CD-862B-4345-BD18-63E860E7F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474EBBAA-B729-410A-98FD-9B25F6459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2735A1B4-E9C7-457E-BA06-ECA0E8803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43B5A362-F1A0-4795-94D2-1EDCDBC0D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DD59E06C-0307-4B04-A013-C304E597B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36BC7AF8-4554-46B6-8C29-E7FDD0FD7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73044F3B-8920-4F7E-BBE7-1562D8EB9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BD875300-3AEC-46E8-A480-D3A90EE3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C6D2D370-CE1A-4D88-A5AA-ADF03133B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626C097A-E038-4964-B469-C38E44BB9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C18F279C-F6DE-4705-B473-5804BF614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2A52CC64-02CD-443F-B158-E1AFFBB1D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62DFE5BE-9D50-440B-B721-C0986EC05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50FCDEE9-3395-471D-8202-A47345FED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702E07B4-588B-46D9-8D79-7C1CBCFB2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7857BDA2-0EB8-4A46-86CC-64BA98DF4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5B15FA3D-3641-430F-90AD-63F5A50E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3A6D048-F3EC-4C4B-9F14-877821D2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9A62FA7A-B423-4E71-A853-21DEEA051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4FA8E7C9-FF45-4B91-976D-1D7B5BE0C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2F563A0A-EFDC-4681-BF8D-1C442B4E2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478A5624-D8BD-4F2C-9660-2E2BBF487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5974B6BD-6FBA-49FD-8858-BA17926FB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5C02FA29-BFBF-420E-B179-99DEAC571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B3165781-435B-4B36-B90A-EEF0CC160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1EAD39FE-DF4A-472E-BF18-35DC0C1D8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A28CFFD1-1AA5-4840-9322-F54994B53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416BAD59-23C0-4E04-AA3B-6EFDE9DA6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B80FDCA-5FB2-4A5A-ADD6-CF221ECFD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7" name="Rectangle 66">
              <a:extLst>
                <a:ext uri="{FF2B5EF4-FFF2-40B4-BE49-F238E27FC236}">
                  <a16:creationId xmlns:a16="http://schemas.microsoft.com/office/drawing/2014/main" id="{3500BAA6-5F68-4012-BE48-12FA10807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2">
              <a:extLst>
                <a:ext uri="{FF2B5EF4-FFF2-40B4-BE49-F238E27FC236}">
                  <a16:creationId xmlns:a16="http://schemas.microsoft.com/office/drawing/2014/main" id="{B3C40ED8-3098-43A6-835B-0A0FFB1E3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F74815-39F0-4F3D-A688-7878C7B8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066" y="1122363"/>
            <a:ext cx="5397933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Azure VM Security</a:t>
            </a:r>
            <a:br>
              <a:rPr lang="en-US" sz="3700" dirty="0"/>
            </a:br>
            <a:endParaRPr lang="en-US" sz="3700" dirty="0"/>
          </a:p>
        </p:txBody>
      </p:sp>
      <p:pic>
        <p:nvPicPr>
          <p:cNvPr id="4" name="Picture 3" descr="Computer script on a screen">
            <a:extLst>
              <a:ext uri="{FF2B5EF4-FFF2-40B4-BE49-F238E27FC236}">
                <a16:creationId xmlns:a16="http://schemas.microsoft.com/office/drawing/2014/main" id="{49C8D215-0D5E-B34B-9205-E4894DBD44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54" r="47326" b="-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9A230317-CD6B-4234-8C05-373F12DCD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1" name="Rectangle 5">
              <a:extLst>
                <a:ext uri="{FF2B5EF4-FFF2-40B4-BE49-F238E27FC236}">
                  <a16:creationId xmlns:a16="http://schemas.microsoft.com/office/drawing/2014/main" id="{B034F32D-806B-4291-B2CA-CF0EA2870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2E9FE820-1AA6-4D39-AD2C-C506FFFD7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37F9EF66-EB38-4E61-96C3-7D5509207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Rectangle 8">
              <a:extLst>
                <a:ext uri="{FF2B5EF4-FFF2-40B4-BE49-F238E27FC236}">
                  <a16:creationId xmlns:a16="http://schemas.microsoft.com/office/drawing/2014/main" id="{800C33A2-7DD2-44E2-B4F6-02E513EDC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CEF5FDA4-766B-4B05-9DD8-50996DF07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65793AE7-532B-40FA-9C10-F638AED0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E8EC63C4-C6FD-4D54-A371-25D3EC11D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5ED83C96-87F9-44CA-8B79-67229DCA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7390B534-563D-4EDE-806A-089A70828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A45E36BF-D9A6-4C2F-B029-34668BE37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948C6374-5B2E-480C-A38D-73C55A0B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FBD1981E-DB7B-4A75-B3F9-E6A68B57B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CD0D87EA-0EEF-4C9A-8222-79064DEB2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8E1321BD-3BB2-44EC-B993-CD66143A7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FA8B81BE-6D8B-4F72-8FFE-997F0B6BF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00D5C014-4C0D-4D56-8507-F90AB49AF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25F1D314-A3CF-4B41-81E1-9569D398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883778CE-F722-4002-88B4-41A1C22AC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2DECBE47-6205-42E8-B5E7-95E4646D7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4003F7E-B14F-4067-883E-1E0D09B26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892A300-B87F-43B3-8DC3-C32C24BFB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FFF9C883-46DB-4219-B6D8-0B79024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C78BA074-168A-4DAF-B420-0C12E6412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BE5D148A-E6A5-4A00-AB88-EFC528EB4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69A5ED52-C17B-40C3-BF9F-A963FB9D1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F4645C5A-39F5-42DE-B5FD-EF757647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91630DC-0ECE-4542-AB5E-A8FDA9E2B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7832E90F-90F2-4E04-A217-C3DA271EF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Rectangle 33">
              <a:extLst>
                <a:ext uri="{FF2B5EF4-FFF2-40B4-BE49-F238E27FC236}">
                  <a16:creationId xmlns:a16="http://schemas.microsoft.com/office/drawing/2014/main" id="{B7AFC095-D60B-4826-BEEA-4CA662C12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60F4427D-69AF-4CA5-82C4-A2D6F3907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3819CB9F-905D-460B-BB33-B9D3447E8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2AFA2992-F0FB-40D7-AE13-B66063A34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51E02E0-C3D9-4ACC-9140-20031EAEC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4B5228-0D13-4381-AED4-C2AF72B1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9953BFB6-B848-4C55-9BE7-8D0BF6636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BA5F7123-0E9C-4815-8FEB-B2403DED2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177E5441-2B4C-45C4-A267-80A580DF8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A14DDA66-046F-4714-9241-A1A282E98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7D41BD63-8F36-4344-BCAE-8A25881C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7EDC1EDF-32C2-4D2A-882C-1DB5B8EF9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Rectangle 45">
              <a:extLst>
                <a:ext uri="{FF2B5EF4-FFF2-40B4-BE49-F238E27FC236}">
                  <a16:creationId xmlns:a16="http://schemas.microsoft.com/office/drawing/2014/main" id="{B468D7FF-21DC-4039-A1C5-0FC24760D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2" name="Freeform 46">
              <a:extLst>
                <a:ext uri="{FF2B5EF4-FFF2-40B4-BE49-F238E27FC236}">
                  <a16:creationId xmlns:a16="http://schemas.microsoft.com/office/drawing/2014/main" id="{895D3AD5-6723-4106-A807-14BC85F8A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7">
              <a:extLst>
                <a:ext uri="{FF2B5EF4-FFF2-40B4-BE49-F238E27FC236}">
                  <a16:creationId xmlns:a16="http://schemas.microsoft.com/office/drawing/2014/main" id="{C108E3D9-8BBE-4550-94D3-7138CC2C2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8">
              <a:extLst>
                <a:ext uri="{FF2B5EF4-FFF2-40B4-BE49-F238E27FC236}">
                  <a16:creationId xmlns:a16="http://schemas.microsoft.com/office/drawing/2014/main" id="{72F986C7-7129-4D44-955B-195BFCFFE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9">
              <a:extLst>
                <a:ext uri="{FF2B5EF4-FFF2-40B4-BE49-F238E27FC236}">
                  <a16:creationId xmlns:a16="http://schemas.microsoft.com/office/drawing/2014/main" id="{C079794B-E9E2-4470-8752-ABF048492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0">
              <a:extLst>
                <a:ext uri="{FF2B5EF4-FFF2-40B4-BE49-F238E27FC236}">
                  <a16:creationId xmlns:a16="http://schemas.microsoft.com/office/drawing/2014/main" id="{25C69632-D712-4B9E-BE46-E709043D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1">
              <a:extLst>
                <a:ext uri="{FF2B5EF4-FFF2-40B4-BE49-F238E27FC236}">
                  <a16:creationId xmlns:a16="http://schemas.microsoft.com/office/drawing/2014/main" id="{5398A425-0BC4-4A58-A7C9-00D21CE72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2">
              <a:extLst>
                <a:ext uri="{FF2B5EF4-FFF2-40B4-BE49-F238E27FC236}">
                  <a16:creationId xmlns:a16="http://schemas.microsoft.com/office/drawing/2014/main" id="{CEC1CD69-F03A-4FCC-912C-4D106266C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3">
              <a:extLst>
                <a:ext uri="{FF2B5EF4-FFF2-40B4-BE49-F238E27FC236}">
                  <a16:creationId xmlns:a16="http://schemas.microsoft.com/office/drawing/2014/main" id="{BC1C7799-9A1E-4A36-ABE2-F3CAAB2E8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4">
              <a:extLst>
                <a:ext uri="{FF2B5EF4-FFF2-40B4-BE49-F238E27FC236}">
                  <a16:creationId xmlns:a16="http://schemas.microsoft.com/office/drawing/2014/main" id="{ACA52D66-D0A7-4781-9C9B-FD063E754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5">
              <a:extLst>
                <a:ext uri="{FF2B5EF4-FFF2-40B4-BE49-F238E27FC236}">
                  <a16:creationId xmlns:a16="http://schemas.microsoft.com/office/drawing/2014/main" id="{9505C7EC-D6ED-410C-B1F3-FE28A1EB8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6">
              <a:extLst>
                <a:ext uri="{FF2B5EF4-FFF2-40B4-BE49-F238E27FC236}">
                  <a16:creationId xmlns:a16="http://schemas.microsoft.com/office/drawing/2014/main" id="{F31C8465-C370-4621-900B-092BFBE62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7">
              <a:extLst>
                <a:ext uri="{FF2B5EF4-FFF2-40B4-BE49-F238E27FC236}">
                  <a16:creationId xmlns:a16="http://schemas.microsoft.com/office/drawing/2014/main" id="{47464513-398E-456D-88B4-9C61A833B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8">
              <a:extLst>
                <a:ext uri="{FF2B5EF4-FFF2-40B4-BE49-F238E27FC236}">
                  <a16:creationId xmlns:a16="http://schemas.microsoft.com/office/drawing/2014/main" id="{D29E8E22-04CF-4B8F-826F-D10F90685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C0E9EE2-DDBB-4805-9BDB-0A641D4D6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DAD368F5-B56C-4FAD-B6D4-EE7735CFA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id="{4AB54702-789A-4F49-AEE9-99E760709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4">
              <a:extLst>
                <a:ext uri="{FF2B5EF4-FFF2-40B4-BE49-F238E27FC236}">
                  <a16:creationId xmlns:a16="http://schemas.microsoft.com/office/drawing/2014/main" id="{9B1CA07F-87EB-4653-A4C0-830F78ACF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id="{98F7092B-3FEC-49A1-8D20-519838906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id="{7778A96A-836D-4D19-BA04-02CD06A61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42B8F9D0-FE29-4435-9FAE-CEDB5EE03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0994342E-B827-4B78-B16A-2B14F141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9">
              <a:extLst>
                <a:ext uri="{FF2B5EF4-FFF2-40B4-BE49-F238E27FC236}">
                  <a16:creationId xmlns:a16="http://schemas.microsoft.com/office/drawing/2014/main" id="{F3A98EAA-C90B-499C-88BA-0BEACD8B1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0">
              <a:extLst>
                <a:ext uri="{FF2B5EF4-FFF2-40B4-BE49-F238E27FC236}">
                  <a16:creationId xmlns:a16="http://schemas.microsoft.com/office/drawing/2014/main" id="{D631486A-39BD-444D-B42C-C766427ED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angle 41">
              <a:extLst>
                <a:ext uri="{FF2B5EF4-FFF2-40B4-BE49-F238E27FC236}">
                  <a16:creationId xmlns:a16="http://schemas.microsoft.com/office/drawing/2014/main" id="{96FDBF3A-05F4-49EA-A83C-3EF51D9CE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0291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E194A-7A42-4700-8EAC-A7F2514C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</a:rPr>
              <a:t>Launching a VM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A615FA-F7BD-4F10-25A5-9B95DB2A0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3732805" cy="354171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 created a VM named NEWT211-VM-MW. Here is a screenshot of the VM.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8501D-57A7-8828-DF7C-6F6E456F5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6" y="304529"/>
            <a:ext cx="5706351" cy="62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6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EEBC-2645-4754-A696-DFB66F17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pPr lvl="0"/>
            <a:r>
              <a:rPr lang="en-US" sz="3600" dirty="0">
                <a:solidFill>
                  <a:schemeClr val="dk1"/>
                </a:solidFill>
              </a:rPr>
              <a:t>Connecting to the VM </a:t>
            </a:r>
            <a:br>
              <a:rPr lang="en-US" sz="3600" dirty="0">
                <a:solidFill>
                  <a:schemeClr val="dk1"/>
                </a:solidFill>
              </a:rPr>
            </a:br>
            <a:r>
              <a:rPr lang="en-US" sz="3600" dirty="0">
                <a:solidFill>
                  <a:schemeClr val="dk1"/>
                </a:solidFill>
              </a:rPr>
              <a:t>via SSH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EC3195-5A09-E8CF-301F-64768C97A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3678561" cy="3541714"/>
          </a:xfrm>
        </p:spPr>
        <p:txBody>
          <a:bodyPr>
            <a:normAutofit/>
          </a:bodyPr>
          <a:lstStyle/>
          <a:p>
            <a:r>
              <a:rPr lang="en-US" dirty="0"/>
              <a:t>I then connected to VM NEWT211-VM-MW via SSH connection.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79992-5808-8F4A-E21F-211272CB2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315" y="1709759"/>
            <a:ext cx="6023370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58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D94D-ED5B-4D42-A9EA-89EEA925F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chemeClr val="dk1"/>
                </a:solidFill>
              </a:rPr>
              <a:t>Configuring an NSG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D0539-4743-637E-1807-AC97E0C54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3469334" cy="3541714"/>
          </a:xfrm>
        </p:spPr>
        <p:txBody>
          <a:bodyPr/>
          <a:lstStyle/>
          <a:p>
            <a:r>
              <a:rPr lang="en-US" dirty="0"/>
              <a:t>I configured the Inbound Port Rules to allow me to ping the VM.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4E37A-5596-54D4-79B4-C8E560325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534" y="1787884"/>
            <a:ext cx="5177816" cy="48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20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D94D-ED5B-4D42-A9EA-89EEA925F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78546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chemeClr val="dk1"/>
                </a:solidFill>
              </a:rPr>
              <a:t>Configuring an NSG cont’d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D0539-4743-637E-1807-AC97E0C54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3469334" cy="3541714"/>
          </a:xfrm>
        </p:spPr>
        <p:txBody>
          <a:bodyPr/>
          <a:lstStyle/>
          <a:p>
            <a:r>
              <a:rPr lang="en-US" dirty="0"/>
              <a:t>This screenshot is from my local computer showing I was successfully able to ping the VM.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CE89B1-0E23-D607-7D8F-02DAFDC25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993" y="1697064"/>
            <a:ext cx="6450127" cy="4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85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4815-39F0-4F3D-A688-7878C7B8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066" y="1122363"/>
            <a:ext cx="5397933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Cloud Storage</a:t>
            </a:r>
            <a:br>
              <a:rPr lang="en-US" sz="4000" dirty="0"/>
            </a:br>
            <a:br>
              <a:rPr lang="en-US" sz="3700" dirty="0"/>
            </a:br>
            <a:endParaRPr lang="en-US" sz="3700" dirty="0"/>
          </a:p>
        </p:txBody>
      </p:sp>
      <p:pic>
        <p:nvPicPr>
          <p:cNvPr id="4" name="Picture 3" descr="Computer script on a screen">
            <a:extLst>
              <a:ext uri="{FF2B5EF4-FFF2-40B4-BE49-F238E27FC236}">
                <a16:creationId xmlns:a16="http://schemas.microsoft.com/office/drawing/2014/main" id="{49C8D215-0D5E-B34B-9205-E4894DBD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4" r="47326" b="-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0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225D-EFE3-48C7-8B8B-91B07916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96576-1CE1-445D-828B-620E7E61F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project uses cloud-based system Azure to create familiarity with the system.</a:t>
            </a:r>
          </a:p>
          <a:p>
            <a:pPr marL="0" indent="0">
              <a:buNone/>
            </a:pPr>
            <a:r>
              <a:rPr lang="en-US" dirty="0"/>
              <a:t>During this project we created Virtual Machine (VM) instances,</a:t>
            </a:r>
          </a:p>
        </p:txBody>
      </p:sp>
    </p:spTree>
    <p:extLst>
      <p:ext uri="{BB962C8B-B14F-4D97-AF65-F5344CB8AC3E}">
        <p14:creationId xmlns:p14="http://schemas.microsoft.com/office/powerpoint/2010/main" val="2658920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7592-DC23-4292-8C9A-82D103E7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Uploading and Accessing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366CF-21A7-D374-D3A1-9987212B3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3221361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screenshot shows that I have uploaded an image into the Azure database. I was able to pull that photo from the Azure database.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747A7-18A0-AEB7-E9FE-4A69F7B34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054" y="2203578"/>
            <a:ext cx="6468417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56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Creating Blob Snapshots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553EF-C632-0AC4-8C44-58D3D745F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3562324" cy="3541714"/>
          </a:xfrm>
        </p:spPr>
        <p:txBody>
          <a:bodyPr/>
          <a:lstStyle/>
          <a:p>
            <a:r>
              <a:rPr lang="en-US" dirty="0"/>
              <a:t>This screenshot shows that I was able to upload a .txt file and was able to pull the file up.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1A352F9-A99A-61FD-7D7B-53DE21EC5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972" y="2097088"/>
            <a:ext cx="7078476" cy="399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8703-7473-4264-8E13-55417EFBB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Enabling Blob Versioning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1E4DA4-054D-7D9C-E630-C25C4E722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3407341" cy="3541714"/>
          </a:xfrm>
        </p:spPr>
        <p:txBody>
          <a:bodyPr/>
          <a:lstStyle/>
          <a:p>
            <a:r>
              <a:rPr lang="en-US" dirty="0"/>
              <a:t>The screenshot shows That I enabled a blob and was able to bring up the blob </a:t>
            </a:r>
            <a:r>
              <a:rPr lang="en-US" dirty="0" err="1"/>
              <a:t>succesfuly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1ABAF8-D43E-ED14-2713-185BA0C1B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171" y="2249487"/>
            <a:ext cx="7098480" cy="398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73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4815-39F0-4F3D-A688-7878C7B8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066" y="1122363"/>
            <a:ext cx="5397933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Cloud Monitoring</a:t>
            </a:r>
            <a:br>
              <a:rPr lang="en-US" sz="4000" dirty="0"/>
            </a:br>
            <a:br>
              <a:rPr lang="en-US" sz="3700" dirty="0"/>
            </a:br>
            <a:endParaRPr lang="en-US" sz="3700" dirty="0"/>
          </a:p>
        </p:txBody>
      </p:sp>
      <p:pic>
        <p:nvPicPr>
          <p:cNvPr id="4" name="Picture 3" descr="Computer script on a screen">
            <a:extLst>
              <a:ext uri="{FF2B5EF4-FFF2-40B4-BE49-F238E27FC236}">
                <a16:creationId xmlns:a16="http://schemas.microsoft.com/office/drawing/2014/main" id="{49C8D215-0D5E-B34B-9205-E4894DBD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4" r="47326" b="-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47B68-3FFB-49CE-A95D-85730420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7413651" cy="1478570"/>
          </a:xfrm>
        </p:spPr>
        <p:txBody>
          <a:bodyPr/>
          <a:lstStyle/>
          <a:p>
            <a:r>
              <a:rPr lang="en-US" sz="3600" dirty="0">
                <a:solidFill>
                  <a:schemeClr val="dk1"/>
                </a:solidFill>
              </a:rPr>
              <a:t>Setting up an Action Group and Notifications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874A0A-2EB8-EE20-52FD-2A1C5A47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3926534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Here I add group notifications to the VM. This will allow the Cloud Admin to receive notifications  if changes where made.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13A14-03D8-3253-D418-12BFD0666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814" y="2231013"/>
            <a:ext cx="6517189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75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7A4B-B131-A80A-DEB5-A35712AB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5267136" cy="1478570"/>
          </a:xfrm>
        </p:spPr>
        <p:txBody>
          <a:bodyPr/>
          <a:lstStyle/>
          <a:p>
            <a:r>
              <a:rPr lang="en-US" sz="3600" dirty="0">
                <a:solidFill>
                  <a:schemeClr val="dk1"/>
                </a:solidFill>
              </a:rPr>
              <a:t>Setting up Alert Rules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3CF46-9EC6-E01B-1490-CFEC6FA7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3949781" cy="3541714"/>
          </a:xfrm>
        </p:spPr>
        <p:txBody>
          <a:bodyPr/>
          <a:lstStyle/>
          <a:p>
            <a:r>
              <a:rPr lang="en-US" dirty="0"/>
              <a:t>I set up the proper rules to receive the notifications.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1A6D5-349F-49EF-504E-2A3BE14EE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742" y="2276737"/>
            <a:ext cx="6383065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6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AAEF1-093F-1438-E055-C9110CCD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dk1"/>
                </a:solidFill>
              </a:rPr>
              <a:t>Testing Alerts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B59B2-09AA-3B96-7F3F-9C8B5E2AD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391483" cy="3541714"/>
          </a:xfrm>
        </p:spPr>
        <p:txBody>
          <a:bodyPr/>
          <a:lstStyle/>
          <a:p>
            <a:r>
              <a:rPr lang="en-US" dirty="0"/>
              <a:t>I tested the alert system when the VM restarted.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5139C06-976D-E01F-1197-430624EC2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89" y="2249487"/>
            <a:ext cx="6348938" cy="353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37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AAEF1-093F-1438-E055-C9110CCD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dk1"/>
                </a:solidFill>
              </a:rPr>
              <a:t>Testing Alerts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B59B2-09AA-3B96-7F3F-9C8B5E2AD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391483" cy="3541714"/>
          </a:xfrm>
        </p:spPr>
        <p:txBody>
          <a:bodyPr/>
          <a:lstStyle/>
          <a:p>
            <a:r>
              <a:rPr lang="en-US" dirty="0"/>
              <a:t>I tested the alert system when the VM being shut down.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587B8CF-5677-7206-97D3-C705D4FF3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95" y="2263510"/>
            <a:ext cx="6357124" cy="35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65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ADBE-A168-437F-9DB4-FCBF2F15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28AB5-C19D-4185-8C4D-82F5E30E9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 challenge I had doing this project was making sure I set up the VMs properly to work the way I want it too.  Another challenge was making sure I deleted the resources, so I don’t waste away the money for the rest and my future projects.</a:t>
            </a:r>
          </a:p>
        </p:txBody>
      </p:sp>
    </p:spTree>
    <p:extLst>
      <p:ext uri="{BB962C8B-B14F-4D97-AF65-F5344CB8AC3E}">
        <p14:creationId xmlns:p14="http://schemas.microsoft.com/office/powerpoint/2010/main" val="3793208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F6895-9D2D-4629-9475-5888EC84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 Acquired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F2FBF-1173-46E2-80B7-5E4C18D2E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based operating</a:t>
            </a:r>
          </a:p>
          <a:p>
            <a:r>
              <a:rPr lang="en-US" dirty="0"/>
              <a:t>Operating system fundamentals</a:t>
            </a:r>
          </a:p>
          <a:p>
            <a:r>
              <a:rPr lang="en-US" dirty="0"/>
              <a:t>Automation</a:t>
            </a:r>
          </a:p>
        </p:txBody>
      </p:sp>
    </p:spTree>
    <p:extLst>
      <p:ext uri="{BB962C8B-B14F-4D97-AF65-F5344CB8AC3E}">
        <p14:creationId xmlns:p14="http://schemas.microsoft.com/office/powerpoint/2010/main" val="92708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9BBB8-21F7-629D-9922-08A5A553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Software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13D0E-35A0-EF82-E9D0-8CCFEB033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Azure Cloud provider was the source for this project.</a:t>
            </a:r>
          </a:p>
        </p:txBody>
      </p:sp>
    </p:spTree>
    <p:extLst>
      <p:ext uri="{BB962C8B-B14F-4D97-AF65-F5344CB8AC3E}">
        <p14:creationId xmlns:p14="http://schemas.microsoft.com/office/powerpoint/2010/main" val="1632261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6EFC-746F-4115-B611-264A4140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1A2A-4BC8-4A61-852D-0D7570A4E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project was a great introduction to Azure and cloud-based OS overall.</a:t>
            </a:r>
          </a:p>
          <a:p>
            <a:r>
              <a:rPr lang="en-US" dirty="0"/>
              <a:t>I went through some of the basic operations of the </a:t>
            </a:r>
            <a:r>
              <a:rPr lang="en-US"/>
              <a:t>Azure software.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14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9369-D806-DD11-6B06-2D746DDB3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E5982-7C64-66AA-D90B-6F297E0D5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https://www.calculator.net/ip-subnet-calculator.html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https://docs.microsoft.com/en-us/azure/virtual-network/virtual-networks-faq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4"/>
              </a:rPr>
              <a:t>https://docs.microsoft.com/en-us/azure/storage/blobs/access-tiers-overview</a:t>
            </a:r>
            <a:endParaRPr lang="en-US" sz="2400" dirty="0"/>
          </a:p>
          <a:p>
            <a:r>
              <a:rPr lang="en-US" sz="2400" dirty="0">
                <a:hlinkClick r:id="rId5"/>
              </a:rPr>
              <a:t>https://devry.percipio.com/courses/c7ef0333-8560-403f-a004-9c5c843866b0/videos/2658bbe6-ee97-438b-a376-fbb079c3b3a0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7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2628-D2B2-471E-89F3-6D65F936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Virtual Machine (VM) Instances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Computer script on a screen">
            <a:extLst>
              <a:ext uri="{FF2B5EF4-FFF2-40B4-BE49-F238E27FC236}">
                <a16:creationId xmlns:a16="http://schemas.microsoft.com/office/drawing/2014/main" id="{CB7BFE03-A96A-AEF3-FB12-8A62D6BB0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4" r="47326" b="-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0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6C1D-93E1-4B10-9418-5483D692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3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3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Deploying a VM in Azure</a:t>
            </a:r>
            <a:br>
              <a:rPr lang="en-US" sz="3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3598-AF67-4C32-98D3-87F0D43BE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3035381" cy="35417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The naming convection I used for the VM is NEWT211VM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F40B3-1114-A611-5FE0-4E0320B79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005" y="2097088"/>
            <a:ext cx="7320497" cy="41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5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529AD-C865-4017-B4E3-5E754ACB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</a:rPr>
              <a:t>Connecting to the VM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3F496D-847E-45D7-A32F-A3EA9C75E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197754" cy="35417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We successfully connected to the VM and verified the information in the properties of the VM.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59166-650C-72ED-37B6-8CB9AF070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092" y="2249487"/>
            <a:ext cx="6614733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A0EE-38BF-42EF-8C95-C60B1E3AC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  <a:effectLst/>
              </a:rPr>
              <a:t>Deleting the VM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F047F1-A65F-47F2-AE96-1257A51F3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135761" cy="35417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In order to save resources after successfully doing the task we delete all the resource groups associated with the project.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713F8-0DDD-43FD-9352-BDD3D21C9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001" y="2097088"/>
            <a:ext cx="6624619" cy="37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A4BA62A-90C3-46AC-ABF1-DB38976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8308F883-1FF9-4FB4-B09D-354C5819A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47AA389-59A7-40B9-9A8D-BD7594E8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9D2628-D2B2-471E-89F3-6D65F936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Azure </a:t>
            </a:r>
            <a:r>
              <a:rPr lang="en-US" sz="3600" dirty="0" err="1">
                <a:solidFill>
                  <a:schemeClr val="bg1"/>
                </a:solidFill>
              </a:rPr>
              <a:t>VNet</a:t>
            </a:r>
            <a:r>
              <a:rPr lang="en-US" sz="3600" dirty="0">
                <a:solidFill>
                  <a:schemeClr val="bg1"/>
                </a:solidFill>
              </a:rPr>
              <a:t> and Subnets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Computer script on a screen">
            <a:extLst>
              <a:ext uri="{FF2B5EF4-FFF2-40B4-BE49-F238E27FC236}">
                <a16:creationId xmlns:a16="http://schemas.microsoft.com/office/drawing/2014/main" id="{CB7BFE03-A96A-AEF3-FB12-8A62D6BB0C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54" r="47326" b="-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9BB957-1ECA-4DD2-AF2D-84C4D94B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116985-07B6-4432-A7C6-129152D1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3FF5C267-0D36-47E2-AF2A-8ADDA0A0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C0A8A87-09EE-4153-ACBA-34BCD738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8845CA-636E-4D43-982F-60A69EBC5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6E2981B-3779-4C07-B094-022D36D7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CF68AF7A-09BB-405A-97E2-54B636424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0B046C9-B134-4B2D-A72D-EE872671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7BDCF20A-0928-4450-A706-38EC67A43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0A9B8658-6A08-43AE-90A6-6DC58EE90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E09D33C-4BEF-4E3D-9D05-7C3E204A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C144127-0703-4638-BA33-F27F2746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34BA113B-51FC-4ACC-B554-442D6013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185614A2-022E-4370-8387-439F3510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655F15B6-A731-4942-9BF5-E8404226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637AC00-EDD0-4AB2-BB46-92261D4CF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49CA14E2-2ACD-4C73-B26C-17681580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7BE7C3D8-CC9A-43FB-938C-8125D25B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41ECB971-ADF8-48CB-A78C-166DDF6D9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2B8D398E-DB17-415A-B93E-DA60EE00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0A2B49D3-85EC-4DEA-BBB9-0CE7A2D16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E9F6B8E8-A133-4250-A247-BD827119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8C5D839A-A5A2-4B72-80E4-ADB4F2F4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1E66DD74-C5E3-4762-8F37-C7981591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42CBFCFF-60D3-49AD-8F8D-634480B7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04E9448D-8796-4687-B7F3-B669D8284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C6D7D4E7-1C3B-488A-891B-B278DE0A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9A361889-2948-4D64-8FF8-69586FC72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502D653C-475F-42DD-B57D-A91633AA7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E41F9AF-C366-462E-BCA3-AB9B3BB21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DE7FA82A-E66F-46F3-BE37-61D6BA9ED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10646D37-C2A3-4F20-8F6E-2D2A54B7C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F0B484D8-05F9-4BB7-97D5-FF4ED4BE2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03F14E50-F3C1-4EFB-9251-BDEF30E05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B96CF9CA-5C40-428E-B9C1-CE897046B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9C38B4E1-B1E5-4C84-AA06-E0082733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05D173AA-5B2D-4244-8430-44CD01EDA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82D98822-894A-496C-B32F-06DB6014D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1B432746-B63F-4BF0-871B-B482FFADA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AFD61CC4-F10D-4243-8F2C-EDBEDC63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A9D33800-5C44-4D40-A048-3A7A5D1D5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B0FE60E-0643-4AB3-B009-8B857A9B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D4F681A9-E543-490E-8CD3-E87A823B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49283399-4EE4-4FD7-B3F0-F0CD376A6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338C3E08-CA77-4D8D-8271-7B0D5DA54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BCEE46AD-ABD8-42D2-A88E-6C9B009B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76F66B20-4D5D-49D7-A33A-46749A15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3246E8BC-BF6E-4E1B-B6DE-7834CE5CA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D61636B0-9E03-4DDB-956A-57929A4D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150D2B7B-FD5D-4108-8637-D6967376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0A56D9FF-4177-416F-A8A5-B8C8B33CE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E7FFBC9E-D28A-4C56-8489-77CBC051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9D33B26A-F967-4863-AC3C-9972CD4D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73ECA63D-D3C2-460B-A352-58A4B071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E6108A80-2A55-473F-8197-E21F1A2A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191E51-88E8-895C-F51D-A392E777A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2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A03B0C-5940-1CEA-9753-0507DAA9B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4400" dirty="0">
                <a:solidFill>
                  <a:schemeClr val="dk1"/>
                </a:solidFill>
                <a:effectLst/>
              </a:rPr>
              <a:t>Deploying VMs into Subnets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59A3E-5698-C3A4-C6E4-9BAC5D28B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3623628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created a subnet named: Subnet0-VM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54821-020B-5112-F40E-20FC4C662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57" y="2097088"/>
            <a:ext cx="7135334" cy="398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4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243</TotalTime>
  <Words>550</Words>
  <Application>Microsoft Office PowerPoint</Application>
  <PresentationFormat>Widescreen</PresentationFormat>
  <Paragraphs>62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Tw Cen MT</vt:lpstr>
      <vt:lpstr>Circuit</vt:lpstr>
      <vt:lpstr>NEWT211 Course Project  Cloud NEtworking</vt:lpstr>
      <vt:lpstr>Introduction</vt:lpstr>
      <vt:lpstr>Software Inventory</vt:lpstr>
      <vt:lpstr>Virtual Machine (VM) Instances</vt:lpstr>
      <vt:lpstr>  Deploying a VM in Azure  </vt:lpstr>
      <vt:lpstr>Connecting to the VM</vt:lpstr>
      <vt:lpstr>Deleting the VM</vt:lpstr>
      <vt:lpstr>Azure VNet and Subnets</vt:lpstr>
      <vt:lpstr>Deploying VMs into Subnets</vt:lpstr>
      <vt:lpstr>Deploying VMs into Subnets cont’d</vt:lpstr>
      <vt:lpstr>Deploying VMs into Subnets cont’d</vt:lpstr>
      <vt:lpstr>Verifying Connectivity between VMs</vt:lpstr>
      <vt:lpstr>Verifying Connectivity between VMs cont’d</vt:lpstr>
      <vt:lpstr>Azure VM Security </vt:lpstr>
      <vt:lpstr>Launching a VM</vt:lpstr>
      <vt:lpstr>Connecting to the VM  via SSH</vt:lpstr>
      <vt:lpstr>Configuring an NSG </vt:lpstr>
      <vt:lpstr>Configuring an NSG cont’d </vt:lpstr>
      <vt:lpstr>Cloud Storage  </vt:lpstr>
      <vt:lpstr>Uploading and Accessing a File</vt:lpstr>
      <vt:lpstr>Creating Blob Snapshots</vt:lpstr>
      <vt:lpstr>Enabling Blob Versioning</vt:lpstr>
      <vt:lpstr>Cloud Monitoring  </vt:lpstr>
      <vt:lpstr>Setting up an Action Group and Notifications</vt:lpstr>
      <vt:lpstr>Setting up Alert Rules</vt:lpstr>
      <vt:lpstr>Testing Alerts</vt:lpstr>
      <vt:lpstr>Testing Alerts cont’d</vt:lpstr>
      <vt:lpstr>Challenges </vt:lpstr>
      <vt:lpstr>Career Skills Acquired </vt:lpstr>
      <vt:lpstr>Conclusion </vt:lpstr>
      <vt:lpstr>Reference: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Course Project  Smart Home Automation and Security System</dc:title>
  <dc:creator>Mitchell Woodworth</dc:creator>
  <cp:lastModifiedBy>Mitchell Woodworth</cp:lastModifiedBy>
  <cp:revision>3</cp:revision>
  <dcterms:created xsi:type="dcterms:W3CDTF">2021-12-19T00:16:51Z</dcterms:created>
  <dcterms:modified xsi:type="dcterms:W3CDTF">2022-12-17T01:58:11Z</dcterms:modified>
</cp:coreProperties>
</file>