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57" r:id="rId3"/>
    <p:sldId id="256"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59" r:id="rId35"/>
    <p:sldId id="260"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4C246B-B424-46A3-9A0A-3BBC89ABAF33}" v="32" dt="2024-02-23T21:19:26.3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43" autoAdjust="0"/>
    <p:restoredTop sz="94660"/>
  </p:normalViewPr>
  <p:slideViewPr>
    <p:cSldViewPr snapToGrid="0">
      <p:cViewPr varScale="1">
        <p:scale>
          <a:sx n="144" d="100"/>
          <a:sy n="144" d="100"/>
        </p:scale>
        <p:origin x="112" y="4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63DFA5-4E5D-4214-98AC-2EA4856A2742}"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2661869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63DFA5-4E5D-4214-98AC-2EA4856A2742}"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3828466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63DFA5-4E5D-4214-98AC-2EA4856A2742}"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2222093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63DFA5-4E5D-4214-98AC-2EA4856A2742}"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0CAEE-55A8-4312-9570-158A20A69D04}"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09032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63DFA5-4E5D-4214-98AC-2EA4856A2742}"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858100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D63DFA5-4E5D-4214-98AC-2EA4856A2742}" type="datetimeFigureOut">
              <a:rPr lang="en-US" smtClean="0"/>
              <a:t>2/23/2024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2749031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D63DFA5-4E5D-4214-98AC-2EA4856A2742}" type="datetimeFigureOut">
              <a:rPr lang="en-US" smtClean="0"/>
              <a:t>2/23/2024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2159736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63DFA5-4E5D-4214-98AC-2EA4856A2742}"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2361698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63DFA5-4E5D-4214-98AC-2EA4856A2742}"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3953930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63DFA5-4E5D-4214-98AC-2EA4856A2742}"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963740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63DFA5-4E5D-4214-98AC-2EA4856A2742}"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4204782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63DFA5-4E5D-4214-98AC-2EA4856A2742}"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223244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63DFA5-4E5D-4214-98AC-2EA4856A2742}" type="datetimeFigureOut">
              <a:rPr lang="en-US" smtClean="0"/>
              <a:t>2/23/2024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638432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63DFA5-4E5D-4214-98AC-2EA4856A2742}" type="datetimeFigureOut">
              <a:rPr lang="en-US" smtClean="0"/>
              <a:t>2/23/2024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629126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63DFA5-4E5D-4214-98AC-2EA4856A2742}" type="datetimeFigureOut">
              <a:rPr lang="en-US" smtClean="0"/>
              <a:t>2/23/2024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237724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63DFA5-4E5D-4214-98AC-2EA4856A2742}"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265257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63DFA5-4E5D-4214-98AC-2EA4856A2742}"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509637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D63DFA5-4E5D-4214-98AC-2EA4856A2742}" type="datetimeFigureOut">
              <a:rPr lang="en-US" smtClean="0"/>
              <a:t>2/23/2024</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CA0CAEE-55A8-4312-9570-158A20A69D04}" type="slidenum">
              <a:rPr lang="en-US" smtClean="0"/>
              <a:t>‹#›</a:t>
            </a:fld>
            <a:endParaRPr lang="en-US"/>
          </a:p>
        </p:txBody>
      </p:sp>
    </p:spTree>
    <p:extLst>
      <p:ext uri="{BB962C8B-B14F-4D97-AF65-F5344CB8AC3E}">
        <p14:creationId xmlns:p14="http://schemas.microsoft.com/office/powerpoint/2010/main" val="193670091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7E1C5-2345-6D15-827D-D5C0DD1CF0E1}"/>
              </a:ext>
            </a:extLst>
          </p:cNvPr>
          <p:cNvSpPr>
            <a:spLocks noGrp="1"/>
          </p:cNvSpPr>
          <p:nvPr>
            <p:ph type="ctrTitle"/>
          </p:nvPr>
        </p:nvSpPr>
        <p:spPr/>
        <p:txBody>
          <a:bodyPr>
            <a:normAutofit fontScale="90000"/>
          </a:bodyPr>
          <a:lstStyle/>
          <a:p>
            <a:r>
              <a:rPr lang="en-US" dirty="0"/>
              <a:t>Physics and Technology</a:t>
            </a:r>
            <a:br>
              <a:rPr lang="en-US" dirty="0"/>
            </a:br>
            <a:r>
              <a:rPr lang="en-US" dirty="0"/>
              <a:t>by Mitchell Woodworth</a:t>
            </a:r>
          </a:p>
        </p:txBody>
      </p:sp>
      <p:sp>
        <p:nvSpPr>
          <p:cNvPr id="3" name="Subtitle 2">
            <a:extLst>
              <a:ext uri="{FF2B5EF4-FFF2-40B4-BE49-F238E27FC236}">
                <a16:creationId xmlns:a16="http://schemas.microsoft.com/office/drawing/2014/main" id="{6C0D30E2-0B28-DC7D-1336-A92216479D2B}"/>
              </a:ext>
            </a:extLst>
          </p:cNvPr>
          <p:cNvSpPr>
            <a:spLocks noGrp="1"/>
          </p:cNvSpPr>
          <p:nvPr>
            <p:ph type="subTitle" idx="1"/>
          </p:nvPr>
        </p:nvSpPr>
        <p:spPr/>
        <p:txBody>
          <a:bodyPr/>
          <a:lstStyle/>
          <a:p>
            <a:r>
              <a:rPr lang="en-US" dirty="0"/>
              <a:t>PHYS204 Final Course Project</a:t>
            </a:r>
          </a:p>
        </p:txBody>
      </p:sp>
    </p:spTree>
    <p:extLst>
      <p:ext uri="{BB962C8B-B14F-4D97-AF65-F5344CB8AC3E}">
        <p14:creationId xmlns:p14="http://schemas.microsoft.com/office/powerpoint/2010/main" val="2342784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Experimental Set-up</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p:txBody>
          <a:bodyPr>
            <a:normAutofit fontScale="92500" lnSpcReduction="10000"/>
          </a:bodyPr>
          <a:lstStyle/>
          <a:p>
            <a:pPr lvl="0"/>
            <a:r>
              <a:rPr lang="en-US" dirty="0"/>
              <a:t>Materials List: </a:t>
            </a:r>
          </a:p>
          <a:p>
            <a:pPr marL="285750" lvl="0" indent="-285750">
              <a:buFont typeface="Arial" panose="020B0604020202020204" pitchFamily="34" charset="0"/>
              <a:buChar char="•"/>
            </a:pPr>
            <a:r>
              <a:rPr lang="en-US" dirty="0"/>
              <a:t>Mega 2560 Board</a:t>
            </a:r>
          </a:p>
          <a:p>
            <a:pPr marL="285750" lvl="0" indent="-285750">
              <a:buFont typeface="Arial" panose="020B0604020202020204" pitchFamily="34" charset="0"/>
              <a:buChar char="•"/>
            </a:pPr>
            <a:r>
              <a:rPr lang="en-US" dirty="0"/>
              <a:t>Ultrasonic sensor HC-SR04</a:t>
            </a:r>
          </a:p>
          <a:p>
            <a:pPr marL="285750" lvl="0" indent="-285750">
              <a:buFont typeface="Arial" panose="020B0604020202020204" pitchFamily="34" charset="0"/>
              <a:buChar char="•"/>
            </a:pPr>
            <a:r>
              <a:rPr lang="en-US" dirty="0"/>
              <a:t>Male to Male Wires</a:t>
            </a:r>
          </a:p>
          <a:p>
            <a:pPr marL="285750" lvl="0" indent="-285750">
              <a:buFont typeface="Arial" panose="020B0604020202020204" pitchFamily="34" charset="0"/>
              <a:buChar char="•"/>
            </a:pPr>
            <a:r>
              <a:rPr lang="en-US" dirty="0"/>
              <a:t>Breadboard</a:t>
            </a:r>
          </a:p>
          <a:p>
            <a:pPr marL="285750" lvl="0" indent="-285750">
              <a:buFont typeface="Arial" panose="020B0604020202020204" pitchFamily="34" charset="0"/>
              <a:buChar char="•"/>
            </a:pPr>
            <a:r>
              <a:rPr lang="en-US" dirty="0"/>
              <a:t>Large and flat object that is not susceptible to air resistance to undergo free fall motion</a:t>
            </a:r>
          </a:p>
          <a:p>
            <a:pPr marL="285750" lvl="0" indent="-285750">
              <a:buFont typeface="Arial" panose="020B0604020202020204" pitchFamily="34" charset="0"/>
              <a:buChar char="•"/>
            </a:pPr>
            <a:endParaRPr lang="en-US" dirty="0"/>
          </a:p>
          <a:p>
            <a:endParaRPr lang="en-US" dirty="0"/>
          </a:p>
        </p:txBody>
      </p:sp>
      <p:sp>
        <p:nvSpPr>
          <p:cNvPr id="4" name="Footer Placeholder 3">
            <a:extLst>
              <a:ext uri="{FF2B5EF4-FFF2-40B4-BE49-F238E27FC236}">
                <a16:creationId xmlns:a16="http://schemas.microsoft.com/office/drawing/2014/main" id="{CF8D1A3E-9D2E-4FDD-A81D-9F300BE39FB2}"/>
              </a:ext>
            </a:extLst>
          </p:cNvPr>
          <p:cNvSpPr>
            <a:spLocks noGrp="1"/>
          </p:cNvSpPr>
          <p:nvPr>
            <p:ph type="ftr" sz="quarter" idx="11"/>
          </p:nvPr>
        </p:nvSpPr>
        <p:spPr/>
        <p:txBody>
          <a:bodyPr/>
          <a:lstStyle/>
          <a:p>
            <a:r>
              <a:rPr lang="en-US"/>
              <a:t>PHYS204 2024 Jan.</a:t>
            </a:r>
          </a:p>
        </p:txBody>
      </p:sp>
      <p:pic>
        <p:nvPicPr>
          <p:cNvPr id="6" name="Picture 5" descr="A hand holding a piece of electronic equipment&#10;&#10;Description automatically generated">
            <a:extLst>
              <a:ext uri="{FF2B5EF4-FFF2-40B4-BE49-F238E27FC236}">
                <a16:creationId xmlns:a16="http://schemas.microsoft.com/office/drawing/2014/main" id="{F08DB2A8-755C-B2F7-9142-29882D1F31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2784" y="457199"/>
            <a:ext cx="7002653" cy="5255777"/>
          </a:xfrm>
          <a:prstGeom prst="rect">
            <a:avLst/>
          </a:prstGeom>
        </p:spPr>
      </p:pic>
    </p:spTree>
    <p:extLst>
      <p:ext uri="{BB962C8B-B14F-4D97-AF65-F5344CB8AC3E}">
        <p14:creationId xmlns:p14="http://schemas.microsoft.com/office/powerpoint/2010/main" val="503407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132B-772A-4741-9DCF-A50A1FA0433C}"/>
              </a:ext>
            </a:extLst>
          </p:cNvPr>
          <p:cNvSpPr>
            <a:spLocks noGrp="1"/>
          </p:cNvSpPr>
          <p:nvPr>
            <p:ph type="title"/>
          </p:nvPr>
        </p:nvSpPr>
        <p:spPr/>
        <p:txBody>
          <a:bodyPr>
            <a:normAutofit/>
          </a:bodyPr>
          <a:lstStyle/>
          <a:p>
            <a:r>
              <a:rPr lang="en-US" sz="4400" dirty="0"/>
              <a:t>Serial Monitor</a:t>
            </a:r>
          </a:p>
        </p:txBody>
      </p:sp>
      <p:sp>
        <p:nvSpPr>
          <p:cNvPr id="4" name="Text Placeholder 3">
            <a:extLst>
              <a:ext uri="{FF2B5EF4-FFF2-40B4-BE49-F238E27FC236}">
                <a16:creationId xmlns:a16="http://schemas.microsoft.com/office/drawing/2014/main" id="{A3505F08-3FCA-414C-AC2D-5D600DFBB18E}"/>
              </a:ext>
            </a:extLst>
          </p:cNvPr>
          <p:cNvSpPr>
            <a:spLocks noGrp="1"/>
          </p:cNvSpPr>
          <p:nvPr>
            <p:ph type="body" sz="half" idx="2"/>
          </p:nvPr>
        </p:nvSpPr>
        <p:spPr/>
        <p:txBody>
          <a:bodyPr/>
          <a:lstStyle/>
          <a:p>
            <a:r>
              <a:rPr lang="en-US" dirty="0"/>
              <a:t>Include screenshot of raw data showing the start of the fall and end of the fall of one trial. </a:t>
            </a:r>
          </a:p>
          <a:p>
            <a:r>
              <a:rPr lang="en-US" b="1" dirty="0">
                <a:solidFill>
                  <a:srgbClr val="FF0000"/>
                </a:solidFill>
              </a:rPr>
              <a:t>  </a:t>
            </a:r>
          </a:p>
          <a:p>
            <a:endParaRPr lang="en-US" b="1" dirty="0"/>
          </a:p>
        </p:txBody>
      </p:sp>
      <p:sp>
        <p:nvSpPr>
          <p:cNvPr id="3" name="Footer Placeholder 2">
            <a:extLst>
              <a:ext uri="{FF2B5EF4-FFF2-40B4-BE49-F238E27FC236}">
                <a16:creationId xmlns:a16="http://schemas.microsoft.com/office/drawing/2014/main" id="{F848C9F2-20DB-4406-AB2B-E89485CB3F91}"/>
              </a:ext>
            </a:extLst>
          </p:cNvPr>
          <p:cNvSpPr>
            <a:spLocks noGrp="1"/>
          </p:cNvSpPr>
          <p:nvPr>
            <p:ph type="ftr" sz="quarter" idx="11"/>
          </p:nvPr>
        </p:nvSpPr>
        <p:spPr/>
        <p:txBody>
          <a:bodyPr/>
          <a:lstStyle/>
          <a:p>
            <a:r>
              <a:rPr lang="en-US"/>
              <a:t>PHYS204 2024 Jan.</a:t>
            </a:r>
          </a:p>
        </p:txBody>
      </p:sp>
      <p:pic>
        <p:nvPicPr>
          <p:cNvPr id="7" name="Picture 6" descr="A screenshot of a computer&#10;&#10;Description automatically generated">
            <a:extLst>
              <a:ext uri="{FF2B5EF4-FFF2-40B4-BE49-F238E27FC236}">
                <a16:creationId xmlns:a16="http://schemas.microsoft.com/office/drawing/2014/main" id="{E077E77B-35C7-86D0-5527-279993DD01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9119" y="457200"/>
            <a:ext cx="6061044" cy="5774808"/>
          </a:xfrm>
          <a:prstGeom prst="rect">
            <a:avLst/>
          </a:prstGeom>
        </p:spPr>
      </p:pic>
    </p:spTree>
    <p:extLst>
      <p:ext uri="{BB962C8B-B14F-4D97-AF65-F5344CB8AC3E}">
        <p14:creationId xmlns:p14="http://schemas.microsoft.com/office/powerpoint/2010/main" val="1278631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132B-772A-4741-9DCF-A50A1FA0433C}"/>
              </a:ext>
            </a:extLst>
          </p:cNvPr>
          <p:cNvSpPr>
            <a:spLocks noGrp="1"/>
          </p:cNvSpPr>
          <p:nvPr>
            <p:ph type="title"/>
          </p:nvPr>
        </p:nvSpPr>
        <p:spPr/>
        <p:txBody>
          <a:bodyPr>
            <a:normAutofit/>
          </a:bodyPr>
          <a:lstStyle/>
          <a:p>
            <a:r>
              <a:rPr lang="en-US" sz="4400" dirty="0"/>
              <a:t>Excel Table </a:t>
            </a:r>
            <a:br>
              <a:rPr lang="en-US" sz="4400" dirty="0"/>
            </a:br>
            <a:endParaRPr lang="en-US" sz="4400" dirty="0"/>
          </a:p>
        </p:txBody>
      </p:sp>
      <p:sp>
        <p:nvSpPr>
          <p:cNvPr id="4" name="Text Placeholder 3">
            <a:extLst>
              <a:ext uri="{FF2B5EF4-FFF2-40B4-BE49-F238E27FC236}">
                <a16:creationId xmlns:a16="http://schemas.microsoft.com/office/drawing/2014/main" id="{A3505F08-3FCA-414C-AC2D-5D600DFBB18E}"/>
              </a:ext>
            </a:extLst>
          </p:cNvPr>
          <p:cNvSpPr>
            <a:spLocks noGrp="1"/>
          </p:cNvSpPr>
          <p:nvPr>
            <p:ph type="body" sz="half" idx="2"/>
          </p:nvPr>
        </p:nvSpPr>
        <p:spPr/>
        <p:txBody>
          <a:bodyPr/>
          <a:lstStyle/>
          <a:p>
            <a:r>
              <a:rPr lang="en-US" dirty="0"/>
              <a:t>Include all values in the Excel table for a single trial showing the fall distance in centimeters and meters as a function of time</a:t>
            </a:r>
          </a:p>
        </p:txBody>
      </p:sp>
      <p:sp>
        <p:nvSpPr>
          <p:cNvPr id="3" name="Footer Placeholder 2">
            <a:extLst>
              <a:ext uri="{FF2B5EF4-FFF2-40B4-BE49-F238E27FC236}">
                <a16:creationId xmlns:a16="http://schemas.microsoft.com/office/drawing/2014/main" id="{8806C96E-BB0A-40E9-ADAB-8D2C4FF97638}"/>
              </a:ext>
            </a:extLst>
          </p:cNvPr>
          <p:cNvSpPr>
            <a:spLocks noGrp="1"/>
          </p:cNvSpPr>
          <p:nvPr>
            <p:ph type="ftr" sz="quarter" idx="11"/>
          </p:nvPr>
        </p:nvSpPr>
        <p:spPr/>
        <p:txBody>
          <a:bodyPr/>
          <a:lstStyle/>
          <a:p>
            <a:r>
              <a:rPr lang="en-US"/>
              <a:t>PHYS204 2024 Jan.</a:t>
            </a:r>
          </a:p>
        </p:txBody>
      </p:sp>
      <p:pic>
        <p:nvPicPr>
          <p:cNvPr id="9" name="Picture 8" descr="A screenshot of a computer&#10;&#10;Description automatically generated">
            <a:extLst>
              <a:ext uri="{FF2B5EF4-FFF2-40B4-BE49-F238E27FC236}">
                <a16:creationId xmlns:a16="http://schemas.microsoft.com/office/drawing/2014/main" id="{34A6F8BC-C5AE-9F6E-FA97-0609F3224F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6793" y="304449"/>
            <a:ext cx="5544631" cy="6234463"/>
          </a:xfrm>
          <a:prstGeom prst="rect">
            <a:avLst/>
          </a:prstGeom>
        </p:spPr>
      </p:pic>
    </p:spTree>
    <p:extLst>
      <p:ext uri="{BB962C8B-B14F-4D97-AF65-F5344CB8AC3E}">
        <p14:creationId xmlns:p14="http://schemas.microsoft.com/office/powerpoint/2010/main" val="1477227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132B-772A-4741-9DCF-A50A1FA0433C}"/>
              </a:ext>
            </a:extLst>
          </p:cNvPr>
          <p:cNvSpPr>
            <a:spLocks noGrp="1"/>
          </p:cNvSpPr>
          <p:nvPr>
            <p:ph type="title"/>
          </p:nvPr>
        </p:nvSpPr>
        <p:spPr/>
        <p:txBody>
          <a:bodyPr>
            <a:normAutofit/>
          </a:bodyPr>
          <a:lstStyle/>
          <a:p>
            <a:r>
              <a:rPr lang="en-US" sz="4400" dirty="0"/>
              <a:t>Excel Graph</a:t>
            </a:r>
            <a:br>
              <a:rPr lang="en-US" sz="4400" dirty="0"/>
            </a:br>
            <a:endParaRPr lang="en-US" sz="4400" dirty="0"/>
          </a:p>
        </p:txBody>
      </p:sp>
      <p:sp>
        <p:nvSpPr>
          <p:cNvPr id="4" name="Text Placeholder 3">
            <a:extLst>
              <a:ext uri="{FF2B5EF4-FFF2-40B4-BE49-F238E27FC236}">
                <a16:creationId xmlns:a16="http://schemas.microsoft.com/office/drawing/2014/main" id="{A3505F08-3FCA-414C-AC2D-5D600DFBB18E}"/>
              </a:ext>
            </a:extLst>
          </p:cNvPr>
          <p:cNvSpPr>
            <a:spLocks noGrp="1"/>
          </p:cNvSpPr>
          <p:nvPr>
            <p:ph type="body" sz="half" idx="2"/>
          </p:nvPr>
        </p:nvSpPr>
        <p:spPr/>
        <p:txBody>
          <a:bodyPr/>
          <a:lstStyle/>
          <a:p>
            <a:r>
              <a:rPr lang="en-US" dirty="0"/>
              <a:t>Include Excel graph for a single trial showing the fall distance as a function of time. </a:t>
            </a:r>
          </a:p>
        </p:txBody>
      </p:sp>
      <p:sp>
        <p:nvSpPr>
          <p:cNvPr id="3" name="Footer Placeholder 2">
            <a:extLst>
              <a:ext uri="{FF2B5EF4-FFF2-40B4-BE49-F238E27FC236}">
                <a16:creationId xmlns:a16="http://schemas.microsoft.com/office/drawing/2014/main" id="{6E05CCCF-2075-4605-ABA2-FE23B60398F0}"/>
              </a:ext>
            </a:extLst>
          </p:cNvPr>
          <p:cNvSpPr>
            <a:spLocks noGrp="1"/>
          </p:cNvSpPr>
          <p:nvPr>
            <p:ph type="ftr" sz="quarter" idx="11"/>
          </p:nvPr>
        </p:nvSpPr>
        <p:spPr/>
        <p:txBody>
          <a:bodyPr/>
          <a:lstStyle/>
          <a:p>
            <a:r>
              <a:rPr lang="en-US"/>
              <a:t>PHYS204 2024 Jan.</a:t>
            </a:r>
          </a:p>
        </p:txBody>
      </p:sp>
      <p:pic>
        <p:nvPicPr>
          <p:cNvPr id="9" name="Picture 8" descr="A graph of a fall distance&#10;&#10;Description automatically generated">
            <a:extLst>
              <a:ext uri="{FF2B5EF4-FFF2-40B4-BE49-F238E27FC236}">
                <a16:creationId xmlns:a16="http://schemas.microsoft.com/office/drawing/2014/main" id="{72EB3222-FCC2-D900-D714-D496FE1477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6029" y="1187991"/>
            <a:ext cx="5086611" cy="3283119"/>
          </a:xfrm>
          <a:prstGeom prst="rect">
            <a:avLst/>
          </a:prstGeom>
        </p:spPr>
      </p:pic>
    </p:spTree>
    <p:extLst>
      <p:ext uri="{BB962C8B-B14F-4D97-AF65-F5344CB8AC3E}">
        <p14:creationId xmlns:p14="http://schemas.microsoft.com/office/powerpoint/2010/main" val="4177918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Data Collection</a:t>
            </a:r>
          </a:p>
        </p:txBody>
      </p:sp>
      <p:sp>
        <p:nvSpPr>
          <p:cNvPr id="3" name="Footer Placeholder 2">
            <a:extLst>
              <a:ext uri="{FF2B5EF4-FFF2-40B4-BE49-F238E27FC236}">
                <a16:creationId xmlns:a16="http://schemas.microsoft.com/office/drawing/2014/main" id="{9850EE24-DC80-4A19-AD64-CBABDB5195B7}"/>
              </a:ext>
            </a:extLst>
          </p:cNvPr>
          <p:cNvSpPr>
            <a:spLocks noGrp="1"/>
          </p:cNvSpPr>
          <p:nvPr>
            <p:ph type="ftr" sz="quarter" idx="11"/>
          </p:nvPr>
        </p:nvSpPr>
        <p:spPr/>
        <p:txBody>
          <a:bodyPr/>
          <a:lstStyle/>
          <a:p>
            <a:r>
              <a:rPr lang="en-US"/>
              <a:t>PHYS204 2024 Jan.</a:t>
            </a:r>
          </a:p>
        </p:txBody>
      </p:sp>
      <p:graphicFrame>
        <p:nvGraphicFramePr>
          <p:cNvPr id="11" name="Table 10">
            <a:extLst>
              <a:ext uri="{FF2B5EF4-FFF2-40B4-BE49-F238E27FC236}">
                <a16:creationId xmlns:a16="http://schemas.microsoft.com/office/drawing/2014/main" id="{9E68CBE3-DA34-4E26-9621-6F85D54401F7}"/>
              </a:ext>
            </a:extLst>
          </p:cNvPr>
          <p:cNvGraphicFramePr>
            <a:graphicFrameLocks noGrp="1"/>
          </p:cNvGraphicFramePr>
          <p:nvPr/>
        </p:nvGraphicFramePr>
        <p:xfrm>
          <a:off x="5054524" y="1762030"/>
          <a:ext cx="6197752" cy="4188192"/>
        </p:xfrm>
        <a:graphic>
          <a:graphicData uri="http://schemas.openxmlformats.org/drawingml/2006/table">
            <a:tbl>
              <a:tblPr firstRow="1" firstCol="1" bandRow="1">
                <a:tableStyleId>{5C22544A-7EE6-4342-B048-85BDC9FD1C3A}</a:tableStyleId>
              </a:tblPr>
              <a:tblGrid>
                <a:gridCol w="1628090">
                  <a:extLst>
                    <a:ext uri="{9D8B030D-6E8A-4147-A177-3AD203B41FA5}">
                      <a16:colId xmlns:a16="http://schemas.microsoft.com/office/drawing/2014/main" val="2680175028"/>
                    </a:ext>
                  </a:extLst>
                </a:gridCol>
                <a:gridCol w="2284831">
                  <a:extLst>
                    <a:ext uri="{9D8B030D-6E8A-4147-A177-3AD203B41FA5}">
                      <a16:colId xmlns:a16="http://schemas.microsoft.com/office/drawing/2014/main" val="1075304185"/>
                    </a:ext>
                  </a:extLst>
                </a:gridCol>
                <a:gridCol w="2284831">
                  <a:extLst>
                    <a:ext uri="{9D8B030D-6E8A-4147-A177-3AD203B41FA5}">
                      <a16:colId xmlns:a16="http://schemas.microsoft.com/office/drawing/2014/main" val="650233730"/>
                    </a:ext>
                  </a:extLst>
                </a:gridCol>
              </a:tblGrid>
              <a:tr h="1009732">
                <a:tc>
                  <a:txBody>
                    <a:bodyPr/>
                    <a:lstStyle/>
                    <a:p>
                      <a:pPr marL="0" marR="0" algn="ctr">
                        <a:spcBef>
                          <a:spcPts val="0"/>
                        </a:spcBef>
                        <a:spcAft>
                          <a:spcPts val="0"/>
                        </a:spcAft>
                      </a:pPr>
                      <a:r>
                        <a:rPr lang="en-US" sz="1600" kern="100" dirty="0">
                          <a:effectLst/>
                        </a:rPr>
                        <a:t>Trial</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00" dirty="0">
                          <a:effectLst/>
                        </a:rPr>
                        <a:t>x</a:t>
                      </a:r>
                      <a:r>
                        <a:rPr lang="en-US" sz="1600" kern="100" baseline="30000" dirty="0">
                          <a:effectLst/>
                        </a:rPr>
                        <a:t>2   </a:t>
                      </a:r>
                      <a:r>
                        <a:rPr lang="en-US" sz="1600" kern="100" dirty="0">
                          <a:effectLst/>
                        </a:rPr>
                        <a:t>coefficient value </a:t>
                      </a:r>
                      <a:br>
                        <a:rPr lang="en-US" sz="1600" kern="100" dirty="0">
                          <a:effectLst/>
                        </a:rPr>
                      </a:br>
                      <a:r>
                        <a:rPr lang="en-US" sz="1600" kern="100" dirty="0">
                          <a:effectLst/>
                        </a:rPr>
                        <a:t>from curve fitting</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00" dirty="0">
                          <a:effectLst/>
                        </a:rPr>
                        <a:t>Acceleration (m/s</a:t>
                      </a:r>
                      <a:r>
                        <a:rPr lang="en-US" sz="1600" kern="100" baseline="30000" dirty="0">
                          <a:effectLst/>
                        </a:rPr>
                        <a:t>2</a:t>
                      </a:r>
                      <a:r>
                        <a:rPr lang="en-US" sz="1600" kern="100" dirty="0">
                          <a:effectLst/>
                        </a:rPr>
                        <a:t>) </a:t>
                      </a:r>
                      <a:br>
                        <a:rPr lang="en-US" sz="1600" kern="100" dirty="0">
                          <a:effectLst/>
                        </a:rPr>
                      </a:br>
                      <a:r>
                        <a:rPr lang="en-US" sz="1600" kern="100" dirty="0">
                          <a:effectLst/>
                        </a:rPr>
                        <a:t>= 2* (x</a:t>
                      </a:r>
                      <a:r>
                        <a:rPr lang="en-US" sz="1600" kern="100" baseline="30000" dirty="0">
                          <a:effectLst/>
                        </a:rPr>
                        <a:t>2  </a:t>
                      </a:r>
                      <a:r>
                        <a:rPr lang="en-US" sz="1600" kern="100" dirty="0">
                          <a:effectLst/>
                        </a:rPr>
                        <a:t>coefficient)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2156371964"/>
                  </a:ext>
                </a:extLst>
              </a:tr>
              <a:tr h="635692">
                <a:tc>
                  <a:txBody>
                    <a:bodyPr/>
                    <a:lstStyle/>
                    <a:p>
                      <a:pPr marL="0" marR="0" algn="ctr">
                        <a:spcBef>
                          <a:spcPts val="0"/>
                        </a:spcBef>
                        <a:spcAft>
                          <a:spcPts val="0"/>
                        </a:spcAft>
                      </a:pPr>
                      <a:r>
                        <a:rPr lang="en-US" sz="1600" kern="100">
                          <a:effectLst/>
                        </a:rPr>
                        <a:t>1</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3.99x^2</a:t>
                      </a:r>
                    </a:p>
                  </a:txBody>
                  <a:tcPr marL="68580" marR="68580" marT="0" marB="0" anchor="ctr"/>
                </a:tc>
                <a:tc>
                  <a:txBody>
                    <a:bodyPr/>
                    <a:lstStyle/>
                    <a:p>
                      <a:pPr marL="0" marR="0" algn="ctr">
                        <a:spcBef>
                          <a:spcPts val="0"/>
                        </a:spcBef>
                        <a:spcAft>
                          <a:spcPts val="0"/>
                        </a:spcAft>
                      </a:pPr>
                      <a:r>
                        <a:rPr lang="en-US" sz="1600" kern="100" dirty="0">
                          <a:effectLst/>
                        </a:rPr>
                        <a:t>7.98 m/s^2</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3891295801"/>
                  </a:ext>
                </a:extLst>
              </a:tr>
              <a:tr h="635692">
                <a:tc>
                  <a:txBody>
                    <a:bodyPr/>
                    <a:lstStyle/>
                    <a:p>
                      <a:pPr marL="0" marR="0" algn="ctr">
                        <a:spcBef>
                          <a:spcPts val="0"/>
                        </a:spcBef>
                        <a:spcAft>
                          <a:spcPts val="0"/>
                        </a:spcAft>
                      </a:pPr>
                      <a:r>
                        <a:rPr lang="en-US" sz="1600" kern="100">
                          <a:effectLst/>
                        </a:rPr>
                        <a:t>2</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4.22x^2</a:t>
                      </a:r>
                    </a:p>
                  </a:txBody>
                  <a:tcPr marL="68580" marR="68580" marT="0" marB="0" anchor="ctr"/>
                </a:tc>
                <a:tc>
                  <a:txBody>
                    <a:bodyPr/>
                    <a:lstStyle/>
                    <a:p>
                      <a:pPr marL="0" marR="0" algn="ctr">
                        <a:spcBef>
                          <a:spcPts val="0"/>
                        </a:spcBef>
                        <a:spcAft>
                          <a:spcPts val="0"/>
                        </a:spcAft>
                      </a:pPr>
                      <a:r>
                        <a:rPr lang="en-US" sz="1600" kern="100" dirty="0">
                          <a:effectLst/>
                        </a:rPr>
                        <a:t>8.44 m/s^2</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3100580240"/>
                  </a:ext>
                </a:extLst>
              </a:tr>
              <a:tr h="635692">
                <a:tc>
                  <a:txBody>
                    <a:bodyPr/>
                    <a:lstStyle/>
                    <a:p>
                      <a:pPr marL="0" marR="0" algn="ctr">
                        <a:spcBef>
                          <a:spcPts val="0"/>
                        </a:spcBef>
                        <a:spcAft>
                          <a:spcPts val="0"/>
                        </a:spcAft>
                      </a:pPr>
                      <a:r>
                        <a:rPr lang="en-US" sz="1600" kern="100">
                          <a:effectLst/>
                        </a:rPr>
                        <a:t>3</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3.64x^2</a:t>
                      </a:r>
                    </a:p>
                  </a:txBody>
                  <a:tcPr marL="68580" marR="68580" marT="0" marB="0" anchor="ctr"/>
                </a:tc>
                <a:tc>
                  <a:txBody>
                    <a:bodyPr/>
                    <a:lstStyle/>
                    <a:p>
                      <a:pPr marL="0" marR="0" algn="ctr">
                        <a:spcBef>
                          <a:spcPts val="0"/>
                        </a:spcBef>
                        <a:spcAft>
                          <a:spcPts val="0"/>
                        </a:spcAft>
                      </a:pPr>
                      <a:r>
                        <a:rPr lang="en-US" sz="1600" kern="100" dirty="0">
                          <a:effectLst/>
                        </a:rPr>
                        <a:t>7.28 m/s^2</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4115527295"/>
                  </a:ext>
                </a:extLst>
              </a:tr>
              <a:tr h="635692">
                <a:tc>
                  <a:txBody>
                    <a:bodyPr/>
                    <a:lstStyle/>
                    <a:p>
                      <a:pPr marL="0" marR="0" algn="ctr">
                        <a:spcBef>
                          <a:spcPts val="0"/>
                        </a:spcBef>
                        <a:spcAft>
                          <a:spcPts val="0"/>
                        </a:spcAft>
                      </a:pPr>
                      <a:r>
                        <a:rPr lang="en-US" sz="1600" kern="100">
                          <a:effectLst/>
                        </a:rPr>
                        <a:t>4</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6.29x^2</a:t>
                      </a:r>
                    </a:p>
                  </a:txBody>
                  <a:tcPr marL="68580" marR="68580" marT="0" marB="0" anchor="ctr"/>
                </a:tc>
                <a:tc>
                  <a:txBody>
                    <a:bodyPr/>
                    <a:lstStyle/>
                    <a:p>
                      <a:pPr marL="0" marR="0" algn="ctr">
                        <a:spcBef>
                          <a:spcPts val="0"/>
                        </a:spcBef>
                        <a:spcAft>
                          <a:spcPts val="0"/>
                        </a:spcAft>
                      </a:pPr>
                      <a:r>
                        <a:rPr lang="en-US" sz="1600" kern="100" dirty="0">
                          <a:effectLst/>
                        </a:rPr>
                        <a:t>12.58 m/s^2</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914470191"/>
                  </a:ext>
                </a:extLst>
              </a:tr>
              <a:tr h="635692">
                <a:tc>
                  <a:txBody>
                    <a:bodyPr/>
                    <a:lstStyle/>
                    <a:p>
                      <a:pPr marL="0" marR="0" algn="ctr">
                        <a:spcBef>
                          <a:spcPts val="0"/>
                        </a:spcBef>
                        <a:spcAft>
                          <a:spcPts val="0"/>
                        </a:spcAft>
                      </a:pPr>
                      <a:r>
                        <a:rPr lang="en-US" sz="1600" kern="100">
                          <a:effectLst/>
                        </a:rPr>
                        <a:t>5</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6.08x^2</a:t>
                      </a:r>
                    </a:p>
                  </a:txBody>
                  <a:tcPr marL="68580" marR="68580" marT="0" marB="0" anchor="ctr"/>
                </a:tc>
                <a:tc>
                  <a:txBody>
                    <a:bodyPr/>
                    <a:lstStyle/>
                    <a:p>
                      <a:pPr marL="0" marR="0" algn="ctr">
                        <a:spcBef>
                          <a:spcPts val="0"/>
                        </a:spcBef>
                        <a:spcAft>
                          <a:spcPts val="0"/>
                        </a:spcAft>
                      </a:pPr>
                      <a:r>
                        <a:rPr lang="en-US" sz="1600" kern="100" dirty="0">
                          <a:effectLst/>
                        </a:rPr>
                        <a:t>12.16 m/s^2</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4033095102"/>
                  </a:ext>
                </a:extLst>
              </a:tr>
            </a:tbl>
          </a:graphicData>
        </a:graphic>
      </p:graphicFrame>
      <p:sp>
        <p:nvSpPr>
          <p:cNvPr id="6" name="Text Placeholder 3">
            <a:extLst>
              <a:ext uri="{FF2B5EF4-FFF2-40B4-BE49-F238E27FC236}">
                <a16:creationId xmlns:a16="http://schemas.microsoft.com/office/drawing/2014/main" id="{006392AD-D0DA-E7C8-9DBE-3454FB05A839}"/>
              </a:ext>
            </a:extLst>
          </p:cNvPr>
          <p:cNvSpPr txBox="1">
            <a:spLocks/>
          </p:cNvSpPr>
          <p:nvPr/>
        </p:nvSpPr>
        <p:spPr>
          <a:xfrm>
            <a:off x="838200" y="1762030"/>
            <a:ext cx="3842903" cy="3811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Complete table with data from trails. </a:t>
            </a:r>
          </a:p>
          <a:p>
            <a:endParaRPr lang="en-US" sz="1600" dirty="0"/>
          </a:p>
        </p:txBody>
      </p:sp>
    </p:spTree>
    <p:extLst>
      <p:ext uri="{BB962C8B-B14F-4D97-AF65-F5344CB8AC3E}">
        <p14:creationId xmlns:p14="http://schemas.microsoft.com/office/powerpoint/2010/main" val="3510157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97B2742-077E-4404-9005-6137BA961955}"/>
              </a:ext>
            </a:extLst>
          </p:cNvPr>
          <p:cNvPicPr>
            <a:picLocks noChangeAspect="1"/>
          </p:cNvPicPr>
          <p:nvPr/>
        </p:nvPicPr>
        <p:blipFill>
          <a:blip r:embed="rId2"/>
          <a:stretch>
            <a:fillRect/>
          </a:stretch>
        </p:blipFill>
        <p:spPr>
          <a:xfrm>
            <a:off x="1517345" y="3114513"/>
            <a:ext cx="3409403" cy="548640"/>
          </a:xfrm>
          <a:prstGeom prst="rect">
            <a:avLst/>
          </a:prstGeom>
        </p:spPr>
      </p:pic>
      <p:pic>
        <p:nvPicPr>
          <p:cNvPr id="14" name="Picture 13">
            <a:extLst>
              <a:ext uri="{FF2B5EF4-FFF2-40B4-BE49-F238E27FC236}">
                <a16:creationId xmlns:a16="http://schemas.microsoft.com/office/drawing/2014/main" id="{08381064-97DB-4393-AC1B-6C13C2738500}"/>
              </a:ext>
            </a:extLst>
          </p:cNvPr>
          <p:cNvPicPr>
            <a:picLocks noChangeAspect="1"/>
          </p:cNvPicPr>
          <p:nvPr/>
        </p:nvPicPr>
        <p:blipFill>
          <a:blip r:embed="rId2"/>
          <a:stretch>
            <a:fillRect/>
          </a:stretch>
        </p:blipFill>
        <p:spPr>
          <a:xfrm>
            <a:off x="1517345" y="5249944"/>
            <a:ext cx="3409403" cy="548640"/>
          </a:xfrm>
          <a:prstGeom prst="rect">
            <a:avLst/>
          </a:prstGeom>
        </p:spPr>
      </p:pic>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Data Analysis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9ABB22-E52E-475E-A637-B8C80B6E3197}"/>
                  </a:ext>
                </a:extLst>
              </p:cNvPr>
              <p:cNvSpPr>
                <a:spLocks noGrp="1"/>
              </p:cNvSpPr>
              <p:nvPr>
                <p:ph idx="1"/>
              </p:nvPr>
            </p:nvSpPr>
            <p:spPr/>
            <p:txBody>
              <a:bodyPr/>
              <a:lstStyle/>
              <a:p>
                <a:r>
                  <a:rPr lang="en-US" dirty="0"/>
                  <a:t>Average acceleration from table </a:t>
                </a:r>
              </a:p>
              <a:p>
                <a:endParaRPr lang="en-US" dirty="0"/>
              </a:p>
              <a:p>
                <a:endParaRPr lang="en-US" dirty="0"/>
              </a:p>
              <a:p>
                <a:endParaRPr lang="en-US" dirty="0"/>
              </a:p>
              <a:p>
                <a:r>
                  <a:rPr lang="en-US" dirty="0"/>
                  <a:t>Percent difference with </a:t>
                </a:r>
                <a14:m>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=9.8 </m:t>
                    </m:r>
                    <m:r>
                      <a:rPr lang="en-US" b="0" i="1" smtClean="0">
                        <a:latin typeface="Cambria Math" panose="02040503050406030204" pitchFamily="18" charset="0"/>
                      </a:rPr>
                      <m:t>𝑚</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oMath>
                </a14:m>
                <a:endParaRPr lang="en-US" dirty="0"/>
              </a:p>
            </p:txBody>
          </p:sp>
        </mc:Choice>
        <mc:Fallback xmlns="">
          <p:sp>
            <p:nvSpPr>
              <p:cNvPr id="3" name="Content Placeholder 2">
                <a:extLst>
                  <a:ext uri="{FF2B5EF4-FFF2-40B4-BE49-F238E27FC236}">
                    <a16:creationId xmlns:a16="http://schemas.microsoft.com/office/drawing/2014/main" id="{359ABB22-E52E-475E-A637-B8C80B6E3197}"/>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p:sp>
        <p:nvSpPr>
          <p:cNvPr id="6" name="Footer Placeholder 5">
            <a:extLst>
              <a:ext uri="{FF2B5EF4-FFF2-40B4-BE49-F238E27FC236}">
                <a16:creationId xmlns:a16="http://schemas.microsoft.com/office/drawing/2014/main" id="{E90E7C39-14BD-4D2E-A375-0741C996F724}"/>
              </a:ext>
            </a:extLst>
          </p:cNvPr>
          <p:cNvSpPr>
            <a:spLocks noGrp="1"/>
          </p:cNvSpPr>
          <p:nvPr>
            <p:ph type="ftr" sz="quarter" idx="11"/>
          </p:nvPr>
        </p:nvSpPr>
        <p:spPr/>
        <p:txBody>
          <a:bodyPr/>
          <a:lstStyle/>
          <a:p>
            <a:r>
              <a:rPr lang="en-US"/>
              <a:t>PHYS204 2024 Jan.</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751E027-C6AB-44A8-8B52-DC4ABBE2B670}"/>
                  </a:ext>
                </a:extLst>
              </p:cNvPr>
              <p:cNvSpPr/>
              <p:nvPr/>
            </p:nvSpPr>
            <p:spPr>
              <a:xfrm>
                <a:off x="1517345" y="2467931"/>
                <a:ext cx="4565289" cy="64915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𝑎𝑣𝑔</m:t>
                          </m:r>
                        </m:sub>
                      </m:sSub>
                      <m:r>
                        <a:rPr lang="en-US" i="1">
                          <a:latin typeface="Cambria Math" panose="02040503050406030204" pitchFamily="18" charset="0"/>
                        </a:rPr>
                        <m:t>= </m:t>
                      </m:r>
                      <m:f>
                        <m:fPr>
                          <m:ctrlPr>
                            <a:rPr lang="en-US" i="1">
                              <a:latin typeface="Cambria Math" panose="02040503050406030204" pitchFamily="18" charset="0"/>
                            </a:rPr>
                          </m:ctrlPr>
                        </m:fPr>
                        <m:num>
                          <m:r>
                            <a:rPr lang="en-US" b="0" i="1" smtClean="0">
                              <a:latin typeface="Cambria Math" panose="02040503050406030204" pitchFamily="18" charset="0"/>
                            </a:rPr>
                            <m:t>7.98</m:t>
                          </m:r>
                          <m:r>
                            <a:rPr lang="en-US" i="1">
                              <a:latin typeface="Cambria Math" panose="02040503050406030204" pitchFamily="18" charset="0"/>
                            </a:rPr>
                            <m:t>+</m:t>
                          </m:r>
                          <m:r>
                            <a:rPr lang="en-US" b="0" i="1" smtClean="0">
                              <a:latin typeface="Cambria Math" panose="02040503050406030204" pitchFamily="18" charset="0"/>
                            </a:rPr>
                            <m:t>8.44</m:t>
                          </m:r>
                          <m:r>
                            <a:rPr lang="en-US" i="1">
                              <a:latin typeface="Cambria Math" panose="02040503050406030204" pitchFamily="18" charset="0"/>
                            </a:rPr>
                            <m:t>+</m:t>
                          </m:r>
                          <m:r>
                            <a:rPr lang="en-US" b="0" i="1" smtClean="0">
                              <a:latin typeface="Cambria Math" panose="02040503050406030204" pitchFamily="18" charset="0"/>
                            </a:rPr>
                            <m:t>7.28</m:t>
                          </m:r>
                          <m:r>
                            <a:rPr lang="en-US" i="1">
                              <a:latin typeface="Cambria Math" panose="02040503050406030204" pitchFamily="18" charset="0"/>
                            </a:rPr>
                            <m:t>+</m:t>
                          </m:r>
                          <m:r>
                            <a:rPr lang="en-US" b="0" i="1" smtClean="0">
                              <a:latin typeface="Cambria Math" panose="02040503050406030204" pitchFamily="18" charset="0"/>
                            </a:rPr>
                            <m:t>12.58</m:t>
                          </m:r>
                          <m:r>
                            <a:rPr lang="en-US" i="1">
                              <a:latin typeface="Cambria Math" panose="02040503050406030204" pitchFamily="18" charset="0"/>
                            </a:rPr>
                            <m:t>+</m:t>
                          </m:r>
                          <m:r>
                            <a:rPr lang="en-US" b="0" i="1" smtClean="0">
                              <a:latin typeface="Cambria Math" panose="02040503050406030204" pitchFamily="18" charset="0"/>
                            </a:rPr>
                            <m:t>12.16</m:t>
                          </m:r>
                        </m:num>
                        <m:den>
                          <m:r>
                            <a:rPr lang="en-US" i="1">
                              <a:latin typeface="Cambria Math" panose="02040503050406030204" pitchFamily="18" charset="0"/>
                            </a:rPr>
                            <m:t>5</m:t>
                          </m:r>
                        </m:den>
                      </m:f>
                    </m:oMath>
                  </m:oMathPara>
                </a14:m>
                <a:endParaRPr lang="en-US" dirty="0"/>
              </a:p>
              <a:p>
                <a:pPr>
                  <a:spcAft>
                    <a:spcPts val="600"/>
                  </a:spcAft>
                </a:pPr>
                <a:endParaRPr lang="en-US" sz="200" dirty="0"/>
              </a:p>
            </p:txBody>
          </p:sp>
        </mc:Choice>
        <mc:Fallback xmlns="">
          <p:sp>
            <p:nvSpPr>
              <p:cNvPr id="4" name="Rectangle 3">
                <a:extLst>
                  <a:ext uri="{FF2B5EF4-FFF2-40B4-BE49-F238E27FC236}">
                    <a16:creationId xmlns:a16="http://schemas.microsoft.com/office/drawing/2014/main" id="{8751E027-C6AB-44A8-8B52-DC4ABBE2B670}"/>
                  </a:ext>
                </a:extLst>
              </p:cNvPr>
              <p:cNvSpPr>
                <a:spLocks noRot="1" noChangeAspect="1" noMove="1" noResize="1" noEditPoints="1" noAdjustHandles="1" noChangeArrowheads="1" noChangeShapeType="1" noTextEdit="1"/>
              </p:cNvSpPr>
              <p:nvPr/>
            </p:nvSpPr>
            <p:spPr>
              <a:xfrm>
                <a:off x="1517345" y="2467931"/>
                <a:ext cx="4565289" cy="64915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E9C1325-020B-4670-B3DB-1D82E88B0052}"/>
                  </a:ext>
                </a:extLst>
              </p:cNvPr>
              <p:cNvSpPr/>
              <p:nvPr/>
            </p:nvSpPr>
            <p:spPr>
              <a:xfrm>
                <a:off x="1517345" y="4486921"/>
                <a:ext cx="4422686" cy="62600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𝑃𝑒𝑟𝑐𝑒𝑛𝑡</m:t>
                      </m:r>
                      <m:r>
                        <a:rPr lang="en-US" i="0">
                          <a:latin typeface="Cambria Math" panose="02040503050406030204" pitchFamily="18" charset="0"/>
                        </a:rPr>
                        <m:t> </m:t>
                      </m:r>
                      <m:r>
                        <a:rPr lang="en-US" i="1">
                          <a:latin typeface="Cambria Math" panose="02040503050406030204" pitchFamily="18" charset="0"/>
                        </a:rPr>
                        <m:t>𝑑𝑖𝑓𝑓𝑒𝑟</m:t>
                      </m:r>
                      <m:r>
                        <a:rPr lang="en-US" b="0" i="1" smtClean="0">
                          <a:latin typeface="Cambria Math" panose="02040503050406030204" pitchFamily="18" charset="0"/>
                        </a:rPr>
                        <m:t>𝑒</m:t>
                      </m:r>
                      <m:r>
                        <a:rPr lang="en-US" i="1">
                          <a:latin typeface="Cambria Math" panose="02040503050406030204" pitchFamily="18" charset="0"/>
                        </a:rPr>
                        <m:t>𝑛𝑐𝑒</m:t>
                      </m:r>
                      <m:r>
                        <a:rPr lang="en-US" i="0">
                          <a:latin typeface="Cambria Math" panose="02040503050406030204" pitchFamily="18" charset="0"/>
                        </a:rPr>
                        <m:t> =</m:t>
                      </m:r>
                      <m:f>
                        <m:fPr>
                          <m:ctrlPr>
                            <a:rPr lang="en-US" i="1">
                              <a:latin typeface="Cambria Math" panose="02040503050406030204" pitchFamily="18" charset="0"/>
                            </a:rPr>
                          </m:ctrlPr>
                        </m:fPr>
                        <m:num>
                          <m:d>
                            <m:dPr>
                              <m:begChr m:val="|"/>
                              <m:endChr m:val="|"/>
                              <m:ctrlPr>
                                <a:rPr lang="en-US" i="1">
                                  <a:latin typeface="Cambria Math" panose="02040503050406030204" pitchFamily="18" charset="0"/>
                                </a:rPr>
                              </m:ctrlPr>
                            </m:dPr>
                            <m:e>
                              <m:r>
                                <a:rPr lang="en-US" b="0" i="1" smtClean="0">
                                  <a:latin typeface="Cambria Math" panose="02040503050406030204" pitchFamily="18" charset="0"/>
                                </a:rPr>
                                <m:t>9.70</m:t>
                              </m:r>
                              <m:r>
                                <a:rPr lang="en-US" i="1">
                                  <a:latin typeface="Cambria Math" panose="02040503050406030204" pitchFamily="18" charset="0"/>
                                </a:rPr>
                                <m:t>−</m:t>
                              </m:r>
                              <m:r>
                                <a:rPr lang="en-US" b="0" i="1" smtClean="0">
                                  <a:latin typeface="Cambria Math" panose="02040503050406030204" pitchFamily="18" charset="0"/>
                                </a:rPr>
                                <m:t>9.8</m:t>
                              </m:r>
                            </m:e>
                          </m:d>
                        </m:num>
                        <m:den>
                          <m:r>
                            <a:rPr lang="en-US" b="0" i="1" smtClean="0">
                              <a:latin typeface="Cambria Math" panose="02040503050406030204" pitchFamily="18" charset="0"/>
                            </a:rPr>
                            <m:t>9.8</m:t>
                          </m:r>
                        </m:den>
                      </m:f>
                      <m:r>
                        <a:rPr lang="en-US" i="1" smtClean="0">
                          <a:latin typeface="Cambria Math" panose="02040503050406030204" pitchFamily="18" charset="0"/>
                        </a:rPr>
                        <m:t>×</m:t>
                      </m:r>
                      <m:r>
                        <a:rPr lang="en-US" b="0" i="1" smtClean="0">
                          <a:latin typeface="Cambria Math" panose="02040503050406030204" pitchFamily="18" charset="0"/>
                        </a:rPr>
                        <m:t>100</m:t>
                      </m:r>
                    </m:oMath>
                  </m:oMathPara>
                </a14:m>
                <a:endParaRPr lang="en-US" b="0" dirty="0"/>
              </a:p>
            </p:txBody>
          </p:sp>
        </mc:Choice>
        <mc:Fallback xmlns="">
          <p:sp>
            <p:nvSpPr>
              <p:cNvPr id="5" name="Rectangle 4">
                <a:extLst>
                  <a:ext uri="{FF2B5EF4-FFF2-40B4-BE49-F238E27FC236}">
                    <a16:creationId xmlns:a16="http://schemas.microsoft.com/office/drawing/2014/main" id="{9E9C1325-020B-4670-B3DB-1D82E88B0052}"/>
                  </a:ext>
                </a:extLst>
              </p:cNvPr>
              <p:cNvSpPr>
                <a:spLocks noRot="1" noChangeAspect="1" noMove="1" noResize="1" noEditPoints="1" noAdjustHandles="1" noChangeArrowheads="1" noChangeShapeType="1" noTextEdit="1"/>
              </p:cNvSpPr>
              <p:nvPr/>
            </p:nvSpPr>
            <p:spPr>
              <a:xfrm>
                <a:off x="1517345" y="4486921"/>
                <a:ext cx="4422686" cy="626005"/>
              </a:xfrm>
              <a:prstGeom prst="rect">
                <a:avLst/>
              </a:prstGeom>
              <a:blipFill>
                <a:blip r:embed="rId5"/>
                <a:stretch>
                  <a:fillRect/>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D1B28AE2-0C8D-4AA2-BAF6-9A7418D65F87}"/>
              </a:ext>
            </a:extLst>
          </p:cNvPr>
          <p:cNvSpPr txBox="1"/>
          <p:nvPr/>
        </p:nvSpPr>
        <p:spPr>
          <a:xfrm>
            <a:off x="3717914" y="3047425"/>
            <a:ext cx="1126390" cy="365760"/>
          </a:xfrm>
          <a:prstGeom prst="rect">
            <a:avLst/>
          </a:prstGeom>
          <a:noFill/>
        </p:spPr>
        <p:txBody>
          <a:bodyPr wrap="square" rtlCol="0">
            <a:spAutoFit/>
          </a:bodyPr>
          <a:lstStyle/>
          <a:p>
            <a:pPr algn="ctr"/>
            <a:r>
              <a:rPr lang="en-US" dirty="0"/>
              <a:t>m/s^2</a:t>
            </a:r>
          </a:p>
        </p:txBody>
      </p:sp>
      <p:sp>
        <p:nvSpPr>
          <p:cNvPr id="22" name="TextBox 21">
            <a:extLst>
              <a:ext uri="{FF2B5EF4-FFF2-40B4-BE49-F238E27FC236}">
                <a16:creationId xmlns:a16="http://schemas.microsoft.com/office/drawing/2014/main" id="{DCA3970E-98B5-4CFB-AE7B-57375830F9FC}"/>
              </a:ext>
            </a:extLst>
          </p:cNvPr>
          <p:cNvSpPr txBox="1"/>
          <p:nvPr/>
        </p:nvSpPr>
        <p:spPr>
          <a:xfrm>
            <a:off x="2401170" y="5201181"/>
            <a:ext cx="1126390" cy="369332"/>
          </a:xfrm>
          <a:prstGeom prst="rect">
            <a:avLst/>
          </a:prstGeom>
          <a:noFill/>
        </p:spPr>
        <p:txBody>
          <a:bodyPr wrap="square" rtlCol="0">
            <a:spAutoFit/>
          </a:bodyPr>
          <a:lstStyle/>
          <a:p>
            <a:pPr algn="ctr"/>
            <a:r>
              <a:rPr lang="en-US" dirty="0"/>
              <a:t>1.02</a:t>
            </a:r>
          </a:p>
        </p:txBody>
      </p:sp>
      <p:sp>
        <p:nvSpPr>
          <p:cNvPr id="23" name="TextBox 22">
            <a:extLst>
              <a:ext uri="{FF2B5EF4-FFF2-40B4-BE49-F238E27FC236}">
                <a16:creationId xmlns:a16="http://schemas.microsoft.com/office/drawing/2014/main" id="{965CE721-EC84-4D19-AB79-004EF0FC37F9}"/>
              </a:ext>
            </a:extLst>
          </p:cNvPr>
          <p:cNvSpPr txBox="1"/>
          <p:nvPr/>
        </p:nvSpPr>
        <p:spPr>
          <a:xfrm>
            <a:off x="3717914" y="5179877"/>
            <a:ext cx="1126390" cy="365760"/>
          </a:xfrm>
          <a:prstGeom prst="rect">
            <a:avLst/>
          </a:prstGeom>
          <a:noFill/>
        </p:spPr>
        <p:txBody>
          <a:bodyPr wrap="square" rtlCol="0">
            <a:spAutoFit/>
          </a:bodyPr>
          <a:lstStyle/>
          <a:p>
            <a:pPr algn="ctr"/>
            <a:r>
              <a:rPr lang="en-US" dirty="0"/>
              <a:t>%</a:t>
            </a:r>
          </a:p>
        </p:txBody>
      </p:sp>
      <p:sp>
        <p:nvSpPr>
          <p:cNvPr id="24" name="TextBox 23">
            <a:extLst>
              <a:ext uri="{FF2B5EF4-FFF2-40B4-BE49-F238E27FC236}">
                <a16:creationId xmlns:a16="http://schemas.microsoft.com/office/drawing/2014/main" id="{FFF42237-74A3-4131-9EF6-DEE627D6FC52}"/>
              </a:ext>
            </a:extLst>
          </p:cNvPr>
          <p:cNvSpPr txBox="1"/>
          <p:nvPr/>
        </p:nvSpPr>
        <p:spPr>
          <a:xfrm>
            <a:off x="2401170" y="3063240"/>
            <a:ext cx="1126390" cy="365760"/>
          </a:xfrm>
          <a:prstGeom prst="rect">
            <a:avLst/>
          </a:prstGeom>
          <a:noFill/>
        </p:spPr>
        <p:txBody>
          <a:bodyPr wrap="square" rtlCol="0">
            <a:spAutoFit/>
          </a:bodyPr>
          <a:lstStyle/>
          <a:p>
            <a:pPr algn="ctr"/>
            <a:r>
              <a:rPr lang="en-US" dirty="0"/>
              <a:t>9.70</a:t>
            </a:r>
          </a:p>
        </p:txBody>
      </p:sp>
    </p:spTree>
    <p:extLst>
      <p:ext uri="{BB962C8B-B14F-4D97-AF65-F5344CB8AC3E}">
        <p14:creationId xmlns:p14="http://schemas.microsoft.com/office/powerpoint/2010/main" val="2680493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dirty="0"/>
              <a:t>Conclusions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p:txBody>
          <a:bodyPr/>
          <a:lstStyle/>
          <a:p>
            <a:pPr lvl="0"/>
            <a:r>
              <a:rPr lang="en-US" dirty="0"/>
              <a:t>Discuss the results. Comment on the possible source of errors. </a:t>
            </a:r>
          </a:p>
          <a:p>
            <a:pPr lvl="1"/>
            <a:r>
              <a:rPr lang="en-US" dirty="0"/>
              <a:t>Answer: I had to do 2 retest due to not being in-between the correct values. But the way the book falls can determine the values of the calculations. Such a show close you are to the sensor at the start or the placement of the sensor on the table.  </a:t>
            </a:r>
          </a:p>
          <a:p>
            <a:pPr marL="457200" lvl="1" indent="0">
              <a:buNone/>
            </a:pPr>
            <a:endParaRPr lang="en-US" dirty="0"/>
          </a:p>
          <a:p>
            <a:pPr lvl="0"/>
            <a:r>
              <a:rPr lang="en-US" dirty="0"/>
              <a:t>How much variation is there from trial to trial? What does this indicate about the uncertainty of the result?</a:t>
            </a:r>
          </a:p>
          <a:p>
            <a:pPr lvl="1"/>
            <a:r>
              <a:rPr lang="en-US" dirty="0"/>
              <a:t>Answer: the first three seem close but the last 2 are vastly different. This could screw the results a significant amount.</a:t>
            </a:r>
          </a:p>
        </p:txBody>
      </p:sp>
      <p:sp>
        <p:nvSpPr>
          <p:cNvPr id="3" name="Footer Placeholder 2">
            <a:extLst>
              <a:ext uri="{FF2B5EF4-FFF2-40B4-BE49-F238E27FC236}">
                <a16:creationId xmlns:a16="http://schemas.microsoft.com/office/drawing/2014/main" id="{8EE63AA6-7825-4CFC-9FAC-081EA7C777D4}"/>
              </a:ext>
            </a:extLst>
          </p:cNvPr>
          <p:cNvSpPr>
            <a:spLocks noGrp="1"/>
          </p:cNvSpPr>
          <p:nvPr>
            <p:ph type="ftr" sz="quarter" idx="11"/>
          </p:nvPr>
        </p:nvSpPr>
        <p:spPr/>
        <p:txBody>
          <a:bodyPr/>
          <a:lstStyle/>
          <a:p>
            <a:r>
              <a:rPr lang="en-US"/>
              <a:t>PHYS204 2024 Jan.</a:t>
            </a:r>
          </a:p>
        </p:txBody>
      </p:sp>
    </p:spTree>
    <p:extLst>
      <p:ext uri="{BB962C8B-B14F-4D97-AF65-F5344CB8AC3E}">
        <p14:creationId xmlns:p14="http://schemas.microsoft.com/office/powerpoint/2010/main" val="4047909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PHYS204</a:t>
            </a:r>
            <a:br>
              <a:rPr lang="en-US" dirty="0"/>
            </a:br>
            <a:r>
              <a:rPr lang="en-US" dirty="0"/>
              <a:t>Project</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Conservation of Energy of a Free-Falling Object</a:t>
            </a:r>
          </a:p>
        </p:txBody>
      </p:sp>
      <p:sp>
        <p:nvSpPr>
          <p:cNvPr id="4" name="Footer Placeholder 3">
            <a:extLst>
              <a:ext uri="{FF2B5EF4-FFF2-40B4-BE49-F238E27FC236}">
                <a16:creationId xmlns:a16="http://schemas.microsoft.com/office/drawing/2014/main" id="{5A1D38F7-1E8A-44BE-8948-418BE6C3D60C}"/>
              </a:ext>
            </a:extLst>
          </p:cNvPr>
          <p:cNvSpPr>
            <a:spLocks noGrp="1"/>
          </p:cNvSpPr>
          <p:nvPr>
            <p:ph type="ftr" sz="quarter" idx="11"/>
          </p:nvPr>
        </p:nvSpPr>
        <p:spPr/>
        <p:txBody>
          <a:bodyPr/>
          <a:lstStyle/>
          <a:p>
            <a:r>
              <a:rPr lang="en-US"/>
              <a:t>PHYS204 2024 Jan.</a:t>
            </a:r>
          </a:p>
        </p:txBody>
      </p:sp>
    </p:spTree>
    <p:extLst>
      <p:ext uri="{BB962C8B-B14F-4D97-AF65-F5344CB8AC3E}">
        <p14:creationId xmlns:p14="http://schemas.microsoft.com/office/powerpoint/2010/main" val="780542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132B-772A-4741-9DCF-A50A1FA0433C}"/>
              </a:ext>
            </a:extLst>
          </p:cNvPr>
          <p:cNvSpPr>
            <a:spLocks noGrp="1"/>
          </p:cNvSpPr>
          <p:nvPr>
            <p:ph type="title"/>
          </p:nvPr>
        </p:nvSpPr>
        <p:spPr/>
        <p:txBody>
          <a:bodyPr>
            <a:normAutofit/>
          </a:bodyPr>
          <a:lstStyle/>
          <a:p>
            <a:r>
              <a:rPr lang="en-US" sz="4400" dirty="0"/>
              <a:t>Excel Table</a:t>
            </a:r>
            <a:br>
              <a:rPr lang="en-US" sz="4400" dirty="0"/>
            </a:br>
            <a:endParaRPr lang="en-US" sz="4400" dirty="0"/>
          </a:p>
        </p:txBody>
      </p:sp>
      <p:sp>
        <p:nvSpPr>
          <p:cNvPr id="4" name="Text Placeholder 3">
            <a:extLst>
              <a:ext uri="{FF2B5EF4-FFF2-40B4-BE49-F238E27FC236}">
                <a16:creationId xmlns:a16="http://schemas.microsoft.com/office/drawing/2014/main" id="{A3505F08-3FCA-414C-AC2D-5D600DFBB18E}"/>
              </a:ext>
            </a:extLst>
          </p:cNvPr>
          <p:cNvSpPr>
            <a:spLocks noGrp="1"/>
          </p:cNvSpPr>
          <p:nvPr>
            <p:ph type="body" sz="half" idx="2"/>
          </p:nvPr>
        </p:nvSpPr>
        <p:spPr/>
        <p:txBody>
          <a:bodyPr/>
          <a:lstStyle/>
          <a:p>
            <a:r>
              <a:rPr lang="en-US" dirty="0"/>
              <a:t>Include all values in the Excel table for a single trial showing the fall distance in centimeters and meters as a function of time with the values generated for kinetic energy K, potential energy U, and total mechanical energy E. </a:t>
            </a:r>
          </a:p>
          <a:p>
            <a:r>
              <a:rPr lang="en-US" dirty="0"/>
              <a:t> </a:t>
            </a:r>
          </a:p>
        </p:txBody>
      </p:sp>
      <p:sp>
        <p:nvSpPr>
          <p:cNvPr id="3" name="Footer Placeholder 2">
            <a:extLst>
              <a:ext uri="{FF2B5EF4-FFF2-40B4-BE49-F238E27FC236}">
                <a16:creationId xmlns:a16="http://schemas.microsoft.com/office/drawing/2014/main" id="{0239A579-C967-4043-A438-86B934175628}"/>
              </a:ext>
            </a:extLst>
          </p:cNvPr>
          <p:cNvSpPr>
            <a:spLocks noGrp="1"/>
          </p:cNvSpPr>
          <p:nvPr>
            <p:ph type="ftr" sz="quarter" idx="11"/>
          </p:nvPr>
        </p:nvSpPr>
        <p:spPr/>
        <p:txBody>
          <a:bodyPr/>
          <a:lstStyle/>
          <a:p>
            <a:r>
              <a:rPr lang="en-US"/>
              <a:t>PHYS204 2024 Jan.</a:t>
            </a:r>
          </a:p>
        </p:txBody>
      </p:sp>
      <p:pic>
        <p:nvPicPr>
          <p:cNvPr id="7" name="Picture 6" descr="A screenshot of a table&#10;&#10;Description automatically generated">
            <a:extLst>
              <a:ext uri="{FF2B5EF4-FFF2-40B4-BE49-F238E27FC236}">
                <a16:creationId xmlns:a16="http://schemas.microsoft.com/office/drawing/2014/main" id="{48946870-F46F-422A-E2BF-9A68B4FEF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3454" y="210852"/>
            <a:ext cx="5763208" cy="6145498"/>
          </a:xfrm>
          <a:prstGeom prst="rect">
            <a:avLst/>
          </a:prstGeom>
        </p:spPr>
      </p:pic>
    </p:spTree>
    <p:extLst>
      <p:ext uri="{BB962C8B-B14F-4D97-AF65-F5344CB8AC3E}">
        <p14:creationId xmlns:p14="http://schemas.microsoft.com/office/powerpoint/2010/main" val="1859642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132B-772A-4741-9DCF-A50A1FA0433C}"/>
              </a:ext>
            </a:extLst>
          </p:cNvPr>
          <p:cNvSpPr>
            <a:spLocks noGrp="1"/>
          </p:cNvSpPr>
          <p:nvPr>
            <p:ph type="title"/>
          </p:nvPr>
        </p:nvSpPr>
        <p:spPr/>
        <p:txBody>
          <a:bodyPr>
            <a:normAutofit/>
          </a:bodyPr>
          <a:lstStyle/>
          <a:p>
            <a:r>
              <a:rPr lang="en-US" sz="4400" dirty="0"/>
              <a:t>Excel Graph</a:t>
            </a:r>
            <a:br>
              <a:rPr lang="en-US" sz="4400" dirty="0"/>
            </a:br>
            <a:endParaRPr lang="en-US" sz="4400" dirty="0"/>
          </a:p>
        </p:txBody>
      </p:sp>
      <p:sp>
        <p:nvSpPr>
          <p:cNvPr id="4" name="Text Placeholder 3">
            <a:extLst>
              <a:ext uri="{FF2B5EF4-FFF2-40B4-BE49-F238E27FC236}">
                <a16:creationId xmlns:a16="http://schemas.microsoft.com/office/drawing/2014/main" id="{A3505F08-3FCA-414C-AC2D-5D600DFBB18E}"/>
              </a:ext>
            </a:extLst>
          </p:cNvPr>
          <p:cNvSpPr>
            <a:spLocks noGrp="1"/>
          </p:cNvSpPr>
          <p:nvPr>
            <p:ph type="body" sz="half" idx="2"/>
          </p:nvPr>
        </p:nvSpPr>
        <p:spPr/>
        <p:txBody>
          <a:bodyPr/>
          <a:lstStyle/>
          <a:p>
            <a:r>
              <a:rPr lang="en-US" dirty="0"/>
              <a:t>Include Excel graph for a single trial showing the plots of the kinetic energy K, potential energy U, and total mechanical energy E as a function of time. </a:t>
            </a:r>
          </a:p>
          <a:p>
            <a:endParaRPr lang="en-US" dirty="0"/>
          </a:p>
        </p:txBody>
      </p:sp>
      <p:sp>
        <p:nvSpPr>
          <p:cNvPr id="3" name="Footer Placeholder 2">
            <a:extLst>
              <a:ext uri="{FF2B5EF4-FFF2-40B4-BE49-F238E27FC236}">
                <a16:creationId xmlns:a16="http://schemas.microsoft.com/office/drawing/2014/main" id="{D9BC401A-82AC-4AB7-9A9A-4E96BC786129}"/>
              </a:ext>
            </a:extLst>
          </p:cNvPr>
          <p:cNvSpPr>
            <a:spLocks noGrp="1"/>
          </p:cNvSpPr>
          <p:nvPr>
            <p:ph type="ftr" sz="quarter" idx="11"/>
          </p:nvPr>
        </p:nvSpPr>
        <p:spPr/>
        <p:txBody>
          <a:bodyPr/>
          <a:lstStyle/>
          <a:p>
            <a:r>
              <a:rPr lang="en-US"/>
              <a:t>PHYS204 2024 Jan.</a:t>
            </a:r>
          </a:p>
        </p:txBody>
      </p:sp>
      <p:pic>
        <p:nvPicPr>
          <p:cNvPr id="9" name="Picture 8" descr="A graph of energy versus time&#10;&#10;Description automatically generated">
            <a:extLst>
              <a:ext uri="{FF2B5EF4-FFF2-40B4-BE49-F238E27FC236}">
                <a16:creationId xmlns:a16="http://schemas.microsoft.com/office/drawing/2014/main" id="{F4923619-4143-E5F0-D5DD-5C0655BB65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2025" y="603035"/>
            <a:ext cx="7150467" cy="4197566"/>
          </a:xfrm>
          <a:prstGeom prst="rect">
            <a:avLst/>
          </a:prstGeom>
        </p:spPr>
      </p:pic>
    </p:spTree>
    <p:extLst>
      <p:ext uri="{BB962C8B-B14F-4D97-AF65-F5344CB8AC3E}">
        <p14:creationId xmlns:p14="http://schemas.microsoft.com/office/powerpoint/2010/main" val="1045880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B8E46-01C3-4EFE-B4D7-92D6E3508A37}"/>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034A677C-3327-2AEF-370C-2524B0F92DAE}"/>
              </a:ext>
            </a:extLst>
          </p:cNvPr>
          <p:cNvSpPr>
            <a:spLocks noGrp="1"/>
          </p:cNvSpPr>
          <p:nvPr>
            <p:ph idx="1"/>
          </p:nvPr>
        </p:nvSpPr>
        <p:spPr/>
        <p:txBody>
          <a:bodyPr/>
          <a:lstStyle/>
          <a:p>
            <a:pPr marL="0" indent="0">
              <a:buNone/>
            </a:pPr>
            <a:r>
              <a:rPr lang="en-US" dirty="0"/>
              <a:t>My name is Mitchell Woodworth and currently working towards my bachelor degree in information technology with an emphasis in cloud computing. During my class of physics, I conducted a few test using Arduino and its sub-components. I conducted 4 test to determine the Hall effect, ultrasonic sensor accuracy, gravitational acceleration on a free fall object, as well as linear and rotational motion. </a:t>
            </a:r>
          </a:p>
        </p:txBody>
      </p:sp>
    </p:spTree>
    <p:extLst>
      <p:ext uri="{BB962C8B-B14F-4D97-AF65-F5344CB8AC3E}">
        <p14:creationId xmlns:p14="http://schemas.microsoft.com/office/powerpoint/2010/main" val="962197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dirty="0"/>
              <a:t>Data Analysis </a:t>
            </a:r>
            <a:endParaRPr lang="en-US" sz="4400" dirty="0"/>
          </a:p>
        </p:txBody>
      </p:sp>
      <p:sp>
        <p:nvSpPr>
          <p:cNvPr id="3" name="Content Placeholder 2">
            <a:extLst>
              <a:ext uri="{FF2B5EF4-FFF2-40B4-BE49-F238E27FC236}">
                <a16:creationId xmlns:a16="http://schemas.microsoft.com/office/drawing/2014/main" id="{359ABB22-E52E-475E-A637-B8C80B6E3197}"/>
              </a:ext>
            </a:extLst>
          </p:cNvPr>
          <p:cNvSpPr>
            <a:spLocks noGrp="1"/>
          </p:cNvSpPr>
          <p:nvPr>
            <p:ph idx="1"/>
          </p:nvPr>
        </p:nvSpPr>
        <p:spPr>
          <a:xfrm>
            <a:off x="838200" y="1690688"/>
            <a:ext cx="10515600" cy="5018119"/>
          </a:xfrm>
        </p:spPr>
        <p:txBody>
          <a:bodyPr/>
          <a:lstStyle/>
          <a:p>
            <a:r>
              <a:rPr lang="en-US" dirty="0"/>
              <a:t>Theoretical value of final velocity  </a:t>
            </a:r>
          </a:p>
          <a:p>
            <a:pPr marL="0" indent="0">
              <a:buNone/>
            </a:pPr>
            <a:endParaRPr lang="en-US" dirty="0"/>
          </a:p>
          <a:p>
            <a:pPr marL="0" indent="0">
              <a:buNone/>
            </a:pPr>
            <a:endParaRPr lang="en-US" sz="500" dirty="0"/>
          </a:p>
          <a:p>
            <a:endParaRPr lang="en-US" dirty="0"/>
          </a:p>
          <a:p>
            <a:r>
              <a:rPr lang="en-US" dirty="0"/>
              <a:t>Final velocity from experimental data (or largest velocity) </a:t>
            </a:r>
          </a:p>
          <a:p>
            <a:pPr marL="0" indent="0">
              <a:buNone/>
            </a:pPr>
            <a:endParaRPr lang="en-US" sz="3600" dirty="0"/>
          </a:p>
          <a:p>
            <a:r>
              <a:rPr lang="en-US" dirty="0"/>
              <a:t>Percent difference</a:t>
            </a:r>
          </a:p>
        </p:txBody>
      </p:sp>
      <p:sp>
        <p:nvSpPr>
          <p:cNvPr id="4" name="Footer Placeholder 3">
            <a:extLst>
              <a:ext uri="{FF2B5EF4-FFF2-40B4-BE49-F238E27FC236}">
                <a16:creationId xmlns:a16="http://schemas.microsoft.com/office/drawing/2014/main" id="{FEFE24FB-D0E8-445F-96F7-5EC150B29AF5}"/>
              </a:ext>
            </a:extLst>
          </p:cNvPr>
          <p:cNvSpPr>
            <a:spLocks noGrp="1"/>
          </p:cNvSpPr>
          <p:nvPr>
            <p:ph type="ftr" sz="quarter" idx="11"/>
          </p:nvPr>
        </p:nvSpPr>
        <p:spPr/>
        <p:txBody>
          <a:bodyPr/>
          <a:lstStyle/>
          <a:p>
            <a:r>
              <a:rPr lang="en-US"/>
              <a:t>PHYS204 2024 Jan.</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E9C1325-020B-4670-B3DB-1D82E88B0052}"/>
                  </a:ext>
                </a:extLst>
              </p:cNvPr>
              <p:cNvSpPr/>
              <p:nvPr/>
            </p:nvSpPr>
            <p:spPr>
              <a:xfrm>
                <a:off x="1279137" y="5022892"/>
                <a:ext cx="5180649" cy="748346"/>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𝑃𝑒𝑟𝑐𝑒𝑛𝑡</m:t>
                      </m:r>
                      <m:r>
                        <a:rPr lang="en-US" i="0">
                          <a:latin typeface="Cambria Math" panose="02040503050406030204" pitchFamily="18" charset="0"/>
                        </a:rPr>
                        <m:t> </m:t>
                      </m:r>
                      <m:r>
                        <a:rPr lang="en-US" i="1">
                          <a:latin typeface="Cambria Math" panose="02040503050406030204" pitchFamily="18" charset="0"/>
                        </a:rPr>
                        <m:t>𝑑𝑖𝑓𝑓𝑒𝑟</m:t>
                      </m:r>
                      <m:r>
                        <a:rPr lang="en-US" b="0" i="1" smtClean="0">
                          <a:latin typeface="Cambria Math" panose="02040503050406030204" pitchFamily="18" charset="0"/>
                        </a:rPr>
                        <m:t>𝑒</m:t>
                      </m:r>
                      <m:r>
                        <a:rPr lang="en-US" i="1">
                          <a:latin typeface="Cambria Math" panose="02040503050406030204" pitchFamily="18" charset="0"/>
                        </a:rPr>
                        <m:t>𝑛𝑐𝑒</m:t>
                      </m:r>
                      <m:r>
                        <a:rPr lang="en-US" i="0">
                          <a:latin typeface="Cambria Math" panose="02040503050406030204" pitchFamily="18" charset="0"/>
                        </a:rPr>
                        <m:t> =</m:t>
                      </m:r>
                      <m:f>
                        <m:fPr>
                          <m:ctrlPr>
                            <a:rPr lang="en-US" i="1">
                              <a:latin typeface="Cambria Math" panose="02040503050406030204" pitchFamily="18" charset="0"/>
                            </a:rPr>
                          </m:ctrlPr>
                        </m:fPr>
                        <m:num>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𝑓</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𝑒𝑥𝑝𝑒𝑟𝑖𝑚𝑒𝑛𝑡𝑎𝑙</m:t>
                                  </m:r>
                                </m:sub>
                              </m:sSub>
                            </m:e>
                          </m:d>
                        </m:num>
                        <m:den>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𝑓</m:t>
                              </m:r>
                            </m:sub>
                          </m:sSub>
                        </m:den>
                      </m:f>
                      <m:r>
                        <a:rPr lang="en-US" i="1" smtClean="0">
                          <a:latin typeface="Cambria Math" panose="02040503050406030204" pitchFamily="18" charset="0"/>
                        </a:rPr>
                        <m:t>×</m:t>
                      </m:r>
                      <m:r>
                        <a:rPr lang="en-US" b="0" i="1" smtClean="0">
                          <a:latin typeface="Cambria Math" panose="02040503050406030204" pitchFamily="18" charset="0"/>
                        </a:rPr>
                        <m:t>100</m:t>
                      </m:r>
                    </m:oMath>
                  </m:oMathPara>
                </a14:m>
                <a:endParaRPr lang="en-US" dirty="0"/>
              </a:p>
            </p:txBody>
          </p:sp>
        </mc:Choice>
        <mc:Fallback xmlns="">
          <p:sp>
            <p:nvSpPr>
              <p:cNvPr id="5" name="Rectangle 4">
                <a:extLst>
                  <a:ext uri="{FF2B5EF4-FFF2-40B4-BE49-F238E27FC236}">
                    <a16:creationId xmlns:a16="http://schemas.microsoft.com/office/drawing/2014/main" id="{9E9C1325-020B-4670-B3DB-1D82E88B0052}"/>
                  </a:ext>
                </a:extLst>
              </p:cNvPr>
              <p:cNvSpPr>
                <a:spLocks noRot="1" noChangeAspect="1" noMove="1" noResize="1" noEditPoints="1" noAdjustHandles="1" noChangeArrowheads="1" noChangeShapeType="1" noTextEdit="1"/>
              </p:cNvSpPr>
              <p:nvPr/>
            </p:nvSpPr>
            <p:spPr>
              <a:xfrm>
                <a:off x="1279137" y="5022892"/>
                <a:ext cx="5180649" cy="74834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90A75D6-419B-4E79-B229-7734B2A239E0}"/>
                  </a:ext>
                </a:extLst>
              </p:cNvPr>
              <p:cNvSpPr/>
              <p:nvPr/>
            </p:nvSpPr>
            <p:spPr>
              <a:xfrm>
                <a:off x="1279137" y="3930129"/>
                <a:ext cx="1624419" cy="390748"/>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𝑒𝑥𝑝𝑒𝑟𝑖𝑚𝑒𝑛𝑡𝑎𝑙</m:t>
                        </m:r>
                      </m:sub>
                    </m:sSub>
                  </m:oMath>
                </a14:m>
                <a:r>
                  <a:rPr lang="en-US" dirty="0"/>
                  <a:t> =</a:t>
                </a:r>
              </a:p>
            </p:txBody>
          </p:sp>
        </mc:Choice>
        <mc:Fallback xmlns="">
          <p:sp>
            <p:nvSpPr>
              <p:cNvPr id="6" name="Rectangle 5">
                <a:extLst>
                  <a:ext uri="{FF2B5EF4-FFF2-40B4-BE49-F238E27FC236}">
                    <a16:creationId xmlns:a16="http://schemas.microsoft.com/office/drawing/2014/main" id="{890A75D6-419B-4E79-B229-7734B2A239E0}"/>
                  </a:ext>
                </a:extLst>
              </p:cNvPr>
              <p:cNvSpPr>
                <a:spLocks noRot="1" noChangeAspect="1" noMove="1" noResize="1" noEditPoints="1" noAdjustHandles="1" noChangeArrowheads="1" noChangeShapeType="1" noTextEdit="1"/>
              </p:cNvSpPr>
              <p:nvPr/>
            </p:nvSpPr>
            <p:spPr>
              <a:xfrm>
                <a:off x="1279137" y="3930129"/>
                <a:ext cx="1624419" cy="390748"/>
              </a:xfrm>
              <a:prstGeom prst="rect">
                <a:avLst/>
              </a:prstGeom>
              <a:blipFill>
                <a:blip r:embed="rId3"/>
                <a:stretch>
                  <a:fillRect t="-7813" r="-2632" b="-20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0864748-D737-4CCE-9C5C-463F71534E26}"/>
                  </a:ext>
                </a:extLst>
              </p:cNvPr>
              <p:cNvSpPr/>
              <p:nvPr/>
            </p:nvSpPr>
            <p:spPr>
              <a:xfrm>
                <a:off x="1336889" y="2800721"/>
                <a:ext cx="1625958" cy="434734"/>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𝑓</m:t>
                        </m:r>
                      </m:sub>
                    </m:sSub>
                    <m:r>
                      <a:rPr lang="en-US" i="0">
                        <a:latin typeface="Cambria Math" panose="02040503050406030204" pitchFamily="18" charset="0"/>
                      </a:rPr>
                      <m:t>=</m:t>
                    </m:r>
                    <m:rad>
                      <m:radPr>
                        <m:degHide m:val="on"/>
                        <m:ctrlPr>
                          <a:rPr lang="en-US" i="1">
                            <a:latin typeface="Cambria Math" panose="02040503050406030204" pitchFamily="18" charset="0"/>
                          </a:rPr>
                        </m:ctrlPr>
                      </m:radPr>
                      <m:deg/>
                      <m:e>
                        <m:r>
                          <a:rPr lang="en-US" i="0">
                            <a:latin typeface="Cambria Math" panose="02040503050406030204" pitchFamily="18" charset="0"/>
                          </a:rPr>
                          <m:t>2</m:t>
                        </m:r>
                        <m:r>
                          <a:rPr lang="en-US" i="1">
                            <a:latin typeface="Cambria Math" panose="02040503050406030204" pitchFamily="18" charset="0"/>
                          </a:rPr>
                          <m:t>𝑔h</m:t>
                        </m:r>
                      </m:e>
                    </m:rad>
                    <m:r>
                      <a:rPr lang="en-US" b="0" i="1" smtClean="0">
                        <a:latin typeface="Cambria Math" panose="02040503050406030204" pitchFamily="18" charset="0"/>
                      </a:rPr>
                      <m:t>=</m:t>
                    </m:r>
                  </m:oMath>
                </a14:m>
                <a:r>
                  <a:rPr lang="en-US" dirty="0"/>
                  <a:t> </a:t>
                </a:r>
              </a:p>
            </p:txBody>
          </p:sp>
        </mc:Choice>
        <mc:Fallback xmlns="">
          <p:sp>
            <p:nvSpPr>
              <p:cNvPr id="7" name="Rectangle 6">
                <a:extLst>
                  <a:ext uri="{FF2B5EF4-FFF2-40B4-BE49-F238E27FC236}">
                    <a16:creationId xmlns:a16="http://schemas.microsoft.com/office/drawing/2014/main" id="{60864748-D737-4CCE-9C5C-463F71534E26}"/>
                  </a:ext>
                </a:extLst>
              </p:cNvPr>
              <p:cNvSpPr>
                <a:spLocks noRot="1" noChangeAspect="1" noMove="1" noResize="1" noEditPoints="1" noAdjustHandles="1" noChangeArrowheads="1" noChangeShapeType="1" noTextEdit="1"/>
              </p:cNvSpPr>
              <p:nvPr/>
            </p:nvSpPr>
            <p:spPr>
              <a:xfrm>
                <a:off x="1336889" y="2800721"/>
                <a:ext cx="1625958" cy="434734"/>
              </a:xfrm>
              <a:prstGeom prst="rect">
                <a:avLst/>
              </a:prstGeom>
              <a:blipFill>
                <a:blip r:embed="rId4"/>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67658741-26B8-4935-8317-187655D1EEA4}"/>
                  </a:ext>
                </a:extLst>
              </p:cNvPr>
              <p:cNvSpPr/>
              <p:nvPr/>
            </p:nvSpPr>
            <p:spPr>
              <a:xfrm>
                <a:off x="1336889" y="2202943"/>
                <a:ext cx="2498761" cy="391582"/>
              </a:xfrm>
              <a:prstGeom prst="rect">
                <a:avLst/>
              </a:prstGeom>
            </p:spPr>
            <p:txBody>
              <a:bodyPr wrap="none">
                <a:spAutoFit/>
              </a:bodyPr>
              <a:lstStyle/>
              <a:p>
                <a14:m>
                  <m:oMath xmlns:m="http://schemas.openxmlformats.org/officeDocument/2006/math">
                    <m:r>
                      <a:rPr lang="en-US" i="1" smtClean="0">
                        <a:latin typeface="Cambria Math" panose="02040503050406030204" pitchFamily="18" charset="0"/>
                      </a:rPr>
                      <m:t>h</m:t>
                    </m:r>
                    <m:r>
                      <a:rPr lang="en-US"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𝑓𝑖𝑛𝑎𝑙</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𝑖𝑛𝑖𝑡𝑖𝑎𝑙</m:t>
                        </m:r>
                      </m:sub>
                    </m:sSub>
                    <m:r>
                      <a:rPr lang="en-US" b="0" i="1" smtClean="0">
                        <a:latin typeface="Cambria Math" panose="02040503050406030204" pitchFamily="18" charset="0"/>
                      </a:rPr>
                      <m:t>=</m:t>
                    </m:r>
                  </m:oMath>
                </a14:m>
                <a:r>
                  <a:rPr lang="en-US" dirty="0"/>
                  <a:t> </a:t>
                </a:r>
              </a:p>
            </p:txBody>
          </p:sp>
        </mc:Choice>
        <mc:Fallback xmlns="">
          <p:sp>
            <p:nvSpPr>
              <p:cNvPr id="8" name="Rectangle 7">
                <a:extLst>
                  <a:ext uri="{FF2B5EF4-FFF2-40B4-BE49-F238E27FC236}">
                    <a16:creationId xmlns:a16="http://schemas.microsoft.com/office/drawing/2014/main" id="{67658741-26B8-4935-8317-187655D1EEA4}"/>
                  </a:ext>
                </a:extLst>
              </p:cNvPr>
              <p:cNvSpPr>
                <a:spLocks noRot="1" noChangeAspect="1" noMove="1" noResize="1" noEditPoints="1" noAdjustHandles="1" noChangeArrowheads="1" noChangeShapeType="1" noTextEdit="1"/>
              </p:cNvSpPr>
              <p:nvPr/>
            </p:nvSpPr>
            <p:spPr>
              <a:xfrm>
                <a:off x="1336889" y="2202943"/>
                <a:ext cx="2498761" cy="391582"/>
              </a:xfrm>
              <a:prstGeom prst="rect">
                <a:avLst/>
              </a:prstGeom>
              <a:blipFill>
                <a:blip r:embed="rId5"/>
                <a:stretch>
                  <a:fillRect b="-9231"/>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75332372-6726-4A1F-8736-7D024F710DFF}"/>
              </a:ext>
            </a:extLst>
          </p:cNvPr>
          <p:cNvPicPr>
            <a:picLocks noChangeAspect="1"/>
          </p:cNvPicPr>
          <p:nvPr/>
        </p:nvPicPr>
        <p:blipFill rotWithShape="1">
          <a:blip r:embed="rId5"/>
          <a:srcRect l="24600" b="3272"/>
          <a:stretch/>
        </p:blipFill>
        <p:spPr>
          <a:xfrm>
            <a:off x="2870343" y="4000932"/>
            <a:ext cx="2570672" cy="530689"/>
          </a:xfrm>
          <a:prstGeom prst="rect">
            <a:avLst/>
          </a:prstGeom>
        </p:spPr>
      </p:pic>
      <p:sp>
        <p:nvSpPr>
          <p:cNvPr id="10" name="TextBox 9">
            <a:extLst>
              <a:ext uri="{FF2B5EF4-FFF2-40B4-BE49-F238E27FC236}">
                <a16:creationId xmlns:a16="http://schemas.microsoft.com/office/drawing/2014/main" id="{975D1457-CD39-4DD6-9894-D67C93EC8728}"/>
              </a:ext>
            </a:extLst>
          </p:cNvPr>
          <p:cNvSpPr txBox="1"/>
          <p:nvPr/>
        </p:nvSpPr>
        <p:spPr>
          <a:xfrm>
            <a:off x="2915437" y="3952169"/>
            <a:ext cx="1126390" cy="365760"/>
          </a:xfrm>
          <a:prstGeom prst="rect">
            <a:avLst/>
          </a:prstGeom>
          <a:noFill/>
        </p:spPr>
        <p:txBody>
          <a:bodyPr wrap="square" rtlCol="0">
            <a:spAutoFit/>
          </a:bodyPr>
          <a:lstStyle/>
          <a:p>
            <a:pPr algn="ctr"/>
            <a:r>
              <a:rPr lang="en-US" dirty="0"/>
              <a:t>3.98</a:t>
            </a:r>
          </a:p>
        </p:txBody>
      </p:sp>
      <p:sp>
        <p:nvSpPr>
          <p:cNvPr id="11" name="TextBox 10">
            <a:extLst>
              <a:ext uri="{FF2B5EF4-FFF2-40B4-BE49-F238E27FC236}">
                <a16:creationId xmlns:a16="http://schemas.microsoft.com/office/drawing/2014/main" id="{D73FDE34-835F-4593-98E2-50DF8F309F4F}"/>
              </a:ext>
            </a:extLst>
          </p:cNvPr>
          <p:cNvSpPr txBox="1"/>
          <p:nvPr/>
        </p:nvSpPr>
        <p:spPr>
          <a:xfrm>
            <a:off x="4232181" y="3930865"/>
            <a:ext cx="1126390" cy="365760"/>
          </a:xfrm>
          <a:prstGeom prst="rect">
            <a:avLst/>
          </a:prstGeom>
          <a:noFill/>
        </p:spPr>
        <p:txBody>
          <a:bodyPr wrap="square" rtlCol="0">
            <a:spAutoFit/>
          </a:bodyPr>
          <a:lstStyle/>
          <a:p>
            <a:pPr algn="ctr"/>
            <a:r>
              <a:rPr lang="en-US" dirty="0"/>
              <a:t>m/s</a:t>
            </a:r>
          </a:p>
        </p:txBody>
      </p:sp>
      <p:pic>
        <p:nvPicPr>
          <p:cNvPr id="12" name="Picture 11">
            <a:extLst>
              <a:ext uri="{FF2B5EF4-FFF2-40B4-BE49-F238E27FC236}">
                <a16:creationId xmlns:a16="http://schemas.microsoft.com/office/drawing/2014/main" id="{72F1CBBF-EE6F-4A4C-802F-3E94601BF8C3}"/>
              </a:ext>
            </a:extLst>
          </p:cNvPr>
          <p:cNvPicPr>
            <a:picLocks noChangeAspect="1"/>
          </p:cNvPicPr>
          <p:nvPr/>
        </p:nvPicPr>
        <p:blipFill>
          <a:blip r:embed="rId5"/>
          <a:stretch>
            <a:fillRect/>
          </a:stretch>
        </p:blipFill>
        <p:spPr>
          <a:xfrm>
            <a:off x="1258145" y="5841305"/>
            <a:ext cx="3409403" cy="548640"/>
          </a:xfrm>
          <a:prstGeom prst="rect">
            <a:avLst/>
          </a:prstGeom>
        </p:spPr>
      </p:pic>
      <p:sp>
        <p:nvSpPr>
          <p:cNvPr id="13" name="TextBox 12">
            <a:extLst>
              <a:ext uri="{FF2B5EF4-FFF2-40B4-BE49-F238E27FC236}">
                <a16:creationId xmlns:a16="http://schemas.microsoft.com/office/drawing/2014/main" id="{DCD59525-25F1-42F4-8BC0-16546FFDC645}"/>
              </a:ext>
            </a:extLst>
          </p:cNvPr>
          <p:cNvSpPr txBox="1"/>
          <p:nvPr/>
        </p:nvSpPr>
        <p:spPr>
          <a:xfrm>
            <a:off x="2141970" y="5792542"/>
            <a:ext cx="1126390" cy="365760"/>
          </a:xfrm>
          <a:prstGeom prst="rect">
            <a:avLst/>
          </a:prstGeom>
          <a:noFill/>
        </p:spPr>
        <p:txBody>
          <a:bodyPr wrap="square" rtlCol="0">
            <a:spAutoFit/>
          </a:bodyPr>
          <a:lstStyle/>
          <a:p>
            <a:pPr algn="ctr"/>
            <a:r>
              <a:rPr lang="en-US" dirty="0"/>
              <a:t>10.56</a:t>
            </a:r>
          </a:p>
        </p:txBody>
      </p:sp>
      <p:sp>
        <p:nvSpPr>
          <p:cNvPr id="14" name="TextBox 13">
            <a:extLst>
              <a:ext uri="{FF2B5EF4-FFF2-40B4-BE49-F238E27FC236}">
                <a16:creationId xmlns:a16="http://schemas.microsoft.com/office/drawing/2014/main" id="{A8261DA1-B755-4643-BC8D-9CDDB4C1ECDB}"/>
              </a:ext>
            </a:extLst>
          </p:cNvPr>
          <p:cNvSpPr txBox="1"/>
          <p:nvPr/>
        </p:nvSpPr>
        <p:spPr>
          <a:xfrm>
            <a:off x="3458714" y="5771238"/>
            <a:ext cx="1126390" cy="365760"/>
          </a:xfrm>
          <a:prstGeom prst="rect">
            <a:avLst/>
          </a:prstGeom>
          <a:noFill/>
        </p:spPr>
        <p:txBody>
          <a:bodyPr wrap="square" rtlCol="0">
            <a:spAutoFit/>
          </a:bodyPr>
          <a:lstStyle/>
          <a:p>
            <a:pPr algn="ctr"/>
            <a:r>
              <a:rPr lang="en-US" dirty="0"/>
              <a:t>%</a:t>
            </a:r>
          </a:p>
        </p:txBody>
      </p:sp>
      <p:pic>
        <p:nvPicPr>
          <p:cNvPr id="15" name="Picture 14">
            <a:extLst>
              <a:ext uri="{FF2B5EF4-FFF2-40B4-BE49-F238E27FC236}">
                <a16:creationId xmlns:a16="http://schemas.microsoft.com/office/drawing/2014/main" id="{96F74DDA-ECE3-4E75-B1A7-B2A4A80F4DF5}"/>
              </a:ext>
            </a:extLst>
          </p:cNvPr>
          <p:cNvPicPr>
            <a:picLocks noChangeAspect="1"/>
          </p:cNvPicPr>
          <p:nvPr/>
        </p:nvPicPr>
        <p:blipFill rotWithShape="1">
          <a:blip r:embed="rId5"/>
          <a:srcRect l="24600" b="3272"/>
          <a:stretch/>
        </p:blipFill>
        <p:spPr>
          <a:xfrm>
            <a:off x="3775215" y="2245907"/>
            <a:ext cx="2570672" cy="530689"/>
          </a:xfrm>
          <a:prstGeom prst="rect">
            <a:avLst/>
          </a:prstGeom>
        </p:spPr>
      </p:pic>
      <p:sp>
        <p:nvSpPr>
          <p:cNvPr id="17" name="TextBox 16">
            <a:extLst>
              <a:ext uri="{FF2B5EF4-FFF2-40B4-BE49-F238E27FC236}">
                <a16:creationId xmlns:a16="http://schemas.microsoft.com/office/drawing/2014/main" id="{00489C67-AE1F-4875-BBB7-F7FC4C92071A}"/>
              </a:ext>
            </a:extLst>
          </p:cNvPr>
          <p:cNvSpPr txBox="1"/>
          <p:nvPr/>
        </p:nvSpPr>
        <p:spPr>
          <a:xfrm>
            <a:off x="4931389" y="2199965"/>
            <a:ext cx="1126390" cy="365760"/>
          </a:xfrm>
          <a:prstGeom prst="rect">
            <a:avLst/>
          </a:prstGeom>
          <a:noFill/>
        </p:spPr>
        <p:txBody>
          <a:bodyPr wrap="square" rtlCol="0">
            <a:spAutoFit/>
          </a:bodyPr>
          <a:lstStyle/>
          <a:p>
            <a:pPr algn="ctr"/>
            <a:endParaRPr lang="en-US" dirty="0"/>
          </a:p>
        </p:txBody>
      </p:sp>
      <p:pic>
        <p:nvPicPr>
          <p:cNvPr id="18" name="Picture 17">
            <a:extLst>
              <a:ext uri="{FF2B5EF4-FFF2-40B4-BE49-F238E27FC236}">
                <a16:creationId xmlns:a16="http://schemas.microsoft.com/office/drawing/2014/main" id="{4C01A77A-7359-4E99-8A69-7F2A03E01A0A}"/>
              </a:ext>
            </a:extLst>
          </p:cNvPr>
          <p:cNvPicPr>
            <a:picLocks noChangeAspect="1"/>
          </p:cNvPicPr>
          <p:nvPr/>
        </p:nvPicPr>
        <p:blipFill rotWithShape="1">
          <a:blip r:embed="rId5"/>
          <a:srcRect l="24600" b="3272"/>
          <a:stretch/>
        </p:blipFill>
        <p:spPr>
          <a:xfrm>
            <a:off x="2825249" y="2915024"/>
            <a:ext cx="2570672" cy="530689"/>
          </a:xfrm>
          <a:prstGeom prst="rect">
            <a:avLst/>
          </a:prstGeom>
        </p:spPr>
      </p:pic>
      <p:sp>
        <p:nvSpPr>
          <p:cNvPr id="19" name="TextBox 18">
            <a:extLst>
              <a:ext uri="{FF2B5EF4-FFF2-40B4-BE49-F238E27FC236}">
                <a16:creationId xmlns:a16="http://schemas.microsoft.com/office/drawing/2014/main" id="{EF6776EB-E05D-4488-9A81-4EA051DD189E}"/>
              </a:ext>
            </a:extLst>
          </p:cNvPr>
          <p:cNvSpPr txBox="1"/>
          <p:nvPr/>
        </p:nvSpPr>
        <p:spPr>
          <a:xfrm>
            <a:off x="2870343" y="2866261"/>
            <a:ext cx="1126390" cy="365760"/>
          </a:xfrm>
          <a:prstGeom prst="rect">
            <a:avLst/>
          </a:prstGeom>
          <a:noFill/>
        </p:spPr>
        <p:txBody>
          <a:bodyPr wrap="square" rtlCol="0">
            <a:spAutoFit/>
          </a:bodyPr>
          <a:lstStyle/>
          <a:p>
            <a:pPr algn="ctr"/>
            <a:r>
              <a:rPr lang="en-US" dirty="0"/>
              <a:t>3.60</a:t>
            </a:r>
          </a:p>
        </p:txBody>
      </p:sp>
      <p:sp>
        <p:nvSpPr>
          <p:cNvPr id="20" name="TextBox 19">
            <a:extLst>
              <a:ext uri="{FF2B5EF4-FFF2-40B4-BE49-F238E27FC236}">
                <a16:creationId xmlns:a16="http://schemas.microsoft.com/office/drawing/2014/main" id="{95B83466-7093-49A3-ADBB-14F51D05475F}"/>
              </a:ext>
            </a:extLst>
          </p:cNvPr>
          <p:cNvSpPr txBox="1"/>
          <p:nvPr/>
        </p:nvSpPr>
        <p:spPr>
          <a:xfrm>
            <a:off x="4187087" y="2844957"/>
            <a:ext cx="1126390" cy="365760"/>
          </a:xfrm>
          <a:prstGeom prst="rect">
            <a:avLst/>
          </a:prstGeom>
          <a:noFill/>
        </p:spPr>
        <p:txBody>
          <a:bodyPr wrap="square" rtlCol="0">
            <a:spAutoFit/>
          </a:bodyPr>
          <a:lstStyle/>
          <a:p>
            <a:pPr algn="ctr"/>
            <a:r>
              <a:rPr lang="en-US" dirty="0"/>
              <a:t>m/s</a:t>
            </a:r>
          </a:p>
        </p:txBody>
      </p:sp>
      <p:sp>
        <p:nvSpPr>
          <p:cNvPr id="21" name="TextBox 20">
            <a:extLst>
              <a:ext uri="{FF2B5EF4-FFF2-40B4-BE49-F238E27FC236}">
                <a16:creationId xmlns:a16="http://schemas.microsoft.com/office/drawing/2014/main" id="{AF3EBA5F-6A1A-4E28-BE4D-CDC25E223C69}"/>
              </a:ext>
            </a:extLst>
          </p:cNvPr>
          <p:cNvSpPr txBox="1"/>
          <p:nvPr/>
        </p:nvSpPr>
        <p:spPr>
          <a:xfrm>
            <a:off x="3447900" y="2259845"/>
            <a:ext cx="1915542" cy="369332"/>
          </a:xfrm>
          <a:prstGeom prst="rect">
            <a:avLst/>
          </a:prstGeom>
          <a:noFill/>
        </p:spPr>
        <p:txBody>
          <a:bodyPr wrap="square" rtlCol="0">
            <a:spAutoFit/>
          </a:bodyPr>
          <a:lstStyle/>
          <a:p>
            <a:pPr algn="ctr"/>
            <a:r>
              <a:rPr lang="en-US" dirty="0"/>
              <a:t>0.7265-0.0674 = </a:t>
            </a:r>
          </a:p>
        </p:txBody>
      </p:sp>
      <p:sp>
        <p:nvSpPr>
          <p:cNvPr id="22" name="TextBox 21">
            <a:extLst>
              <a:ext uri="{FF2B5EF4-FFF2-40B4-BE49-F238E27FC236}">
                <a16:creationId xmlns:a16="http://schemas.microsoft.com/office/drawing/2014/main" id="{F3962FFB-D9F7-4D19-B1AF-DE821792CB35}"/>
              </a:ext>
            </a:extLst>
          </p:cNvPr>
          <p:cNvSpPr txBox="1"/>
          <p:nvPr/>
        </p:nvSpPr>
        <p:spPr>
          <a:xfrm>
            <a:off x="5213216" y="2206299"/>
            <a:ext cx="1126390" cy="365760"/>
          </a:xfrm>
          <a:prstGeom prst="rect">
            <a:avLst/>
          </a:prstGeom>
          <a:noFill/>
        </p:spPr>
        <p:txBody>
          <a:bodyPr wrap="square" rtlCol="0">
            <a:spAutoFit/>
          </a:bodyPr>
          <a:lstStyle/>
          <a:p>
            <a:pPr algn="ctr"/>
            <a:r>
              <a:rPr lang="en-US" dirty="0"/>
              <a:t>0.6591 m</a:t>
            </a:r>
          </a:p>
        </p:txBody>
      </p:sp>
    </p:spTree>
    <p:extLst>
      <p:ext uri="{BB962C8B-B14F-4D97-AF65-F5344CB8AC3E}">
        <p14:creationId xmlns:p14="http://schemas.microsoft.com/office/powerpoint/2010/main" val="2871946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dirty="0"/>
              <a:t>Conclusions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p:txBody>
          <a:bodyPr/>
          <a:lstStyle/>
          <a:p>
            <a:pPr lvl="0"/>
            <a:r>
              <a:rPr lang="en-US" dirty="0"/>
              <a:t>Discuss the key characteristics of the plot. Consider the points when potential energy U is maximum, U is minimum, kinetic energy K is maximum, K is minimum and when U and K are the same value. What is the significance of these points? </a:t>
            </a:r>
          </a:p>
          <a:p>
            <a:pPr lvl="1"/>
            <a:r>
              <a:rPr lang="en-US" dirty="0"/>
              <a:t>Answer: </a:t>
            </a:r>
            <a:r>
              <a:rPr lang="en-US" b="1" dirty="0"/>
              <a:t>With U and K ending up on the same point in the graph we see the U became K energy at that point of time then shifted back to U</a:t>
            </a:r>
            <a:endParaRPr lang="en-US" dirty="0"/>
          </a:p>
        </p:txBody>
      </p:sp>
      <p:sp>
        <p:nvSpPr>
          <p:cNvPr id="3" name="Footer Placeholder 2">
            <a:extLst>
              <a:ext uri="{FF2B5EF4-FFF2-40B4-BE49-F238E27FC236}">
                <a16:creationId xmlns:a16="http://schemas.microsoft.com/office/drawing/2014/main" id="{478A5E8D-23F3-45EB-874C-89B25F4DDF1B}"/>
              </a:ext>
            </a:extLst>
          </p:cNvPr>
          <p:cNvSpPr>
            <a:spLocks noGrp="1"/>
          </p:cNvSpPr>
          <p:nvPr>
            <p:ph type="ftr" sz="quarter" idx="11"/>
          </p:nvPr>
        </p:nvSpPr>
        <p:spPr/>
        <p:txBody>
          <a:bodyPr/>
          <a:lstStyle/>
          <a:p>
            <a:r>
              <a:rPr lang="en-US"/>
              <a:t>PHYS204 2024 Jan.</a:t>
            </a:r>
          </a:p>
        </p:txBody>
      </p:sp>
    </p:spTree>
    <p:extLst>
      <p:ext uri="{BB962C8B-B14F-4D97-AF65-F5344CB8AC3E}">
        <p14:creationId xmlns:p14="http://schemas.microsoft.com/office/powerpoint/2010/main" val="1465936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dirty="0"/>
              <a:t>Conclusions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p:txBody>
          <a:bodyPr/>
          <a:lstStyle/>
          <a:p>
            <a:pPr lvl="0"/>
            <a:r>
              <a:rPr lang="en-US" dirty="0"/>
              <a:t>What is the trend of the best fit line for the total energy E in your data? If the data is accurate, the total mechanical energy should decrease slightly. Why is that?</a:t>
            </a:r>
          </a:p>
          <a:p>
            <a:pPr lvl="1"/>
            <a:r>
              <a:rPr lang="en-US" dirty="0"/>
              <a:t>Answer: </a:t>
            </a:r>
            <a:r>
              <a:rPr lang="en-US" b="1" dirty="0"/>
              <a:t>The best fit line is staying consistent with the total energy except towards the end when the energy fluctuates. It could decrease due to air resistance affecting </a:t>
            </a:r>
            <a:r>
              <a:rPr lang="en-US" b="1"/>
              <a:t>the big </a:t>
            </a:r>
            <a:r>
              <a:rPr lang="en-US" b="1" dirty="0"/>
              <a:t>surface area of the book.  </a:t>
            </a:r>
            <a:endParaRPr lang="en-US" dirty="0"/>
          </a:p>
          <a:p>
            <a:pPr marL="457200" lvl="1" indent="0">
              <a:buNone/>
            </a:pPr>
            <a:endParaRPr lang="en-US" dirty="0"/>
          </a:p>
        </p:txBody>
      </p:sp>
      <p:sp>
        <p:nvSpPr>
          <p:cNvPr id="3" name="Footer Placeholder 2">
            <a:extLst>
              <a:ext uri="{FF2B5EF4-FFF2-40B4-BE49-F238E27FC236}">
                <a16:creationId xmlns:a16="http://schemas.microsoft.com/office/drawing/2014/main" id="{C416D024-528C-413B-8A20-1DA60A306CD2}"/>
              </a:ext>
            </a:extLst>
          </p:cNvPr>
          <p:cNvSpPr>
            <a:spLocks noGrp="1"/>
          </p:cNvSpPr>
          <p:nvPr>
            <p:ph type="ftr" sz="quarter" idx="11"/>
          </p:nvPr>
        </p:nvSpPr>
        <p:spPr/>
        <p:txBody>
          <a:bodyPr/>
          <a:lstStyle/>
          <a:p>
            <a:r>
              <a:rPr lang="en-US"/>
              <a:t>PHYS204 2024 Jan.</a:t>
            </a:r>
          </a:p>
        </p:txBody>
      </p:sp>
    </p:spTree>
    <p:extLst>
      <p:ext uri="{BB962C8B-B14F-4D97-AF65-F5344CB8AC3E}">
        <p14:creationId xmlns:p14="http://schemas.microsoft.com/office/powerpoint/2010/main" val="2560844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PHYS204</a:t>
            </a:r>
            <a:br>
              <a:rPr lang="en-US" dirty="0"/>
            </a:br>
            <a:r>
              <a:rPr lang="en-US" dirty="0"/>
              <a:t>Project</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Relationship between Linear and Rotational Motion </a:t>
            </a:r>
          </a:p>
        </p:txBody>
      </p:sp>
      <p:sp>
        <p:nvSpPr>
          <p:cNvPr id="4" name="Footer Placeholder 3">
            <a:extLst>
              <a:ext uri="{FF2B5EF4-FFF2-40B4-BE49-F238E27FC236}">
                <a16:creationId xmlns:a16="http://schemas.microsoft.com/office/drawing/2014/main" id="{C7DF8475-88A6-453F-B322-1D6C6CE7D984}"/>
              </a:ext>
            </a:extLst>
          </p:cNvPr>
          <p:cNvSpPr>
            <a:spLocks noGrp="1"/>
          </p:cNvSpPr>
          <p:nvPr>
            <p:ph type="ftr" sz="quarter" idx="11"/>
          </p:nvPr>
        </p:nvSpPr>
        <p:spPr/>
        <p:txBody>
          <a:bodyPr/>
          <a:lstStyle/>
          <a:p>
            <a:r>
              <a:rPr lang="en-US"/>
              <a:t>PHYS204 2024 Jan</a:t>
            </a:r>
          </a:p>
        </p:txBody>
      </p:sp>
    </p:spTree>
    <p:extLst>
      <p:ext uri="{BB962C8B-B14F-4D97-AF65-F5344CB8AC3E}">
        <p14:creationId xmlns:p14="http://schemas.microsoft.com/office/powerpoint/2010/main" val="2573758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Experimental Set-up</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p:txBody>
          <a:bodyPr/>
          <a:lstStyle/>
          <a:p>
            <a:pPr lvl="0"/>
            <a:r>
              <a:rPr lang="en-US" dirty="0"/>
              <a:t>Materials List: </a:t>
            </a:r>
          </a:p>
          <a:p>
            <a:pPr marL="285750" lvl="0" indent="-285750">
              <a:buFont typeface="Arial" panose="020B0604020202020204" pitchFamily="34" charset="0"/>
              <a:buChar char="•"/>
            </a:pPr>
            <a:r>
              <a:rPr lang="en-US" dirty="0"/>
              <a:t>Mega 2560 Board</a:t>
            </a:r>
          </a:p>
          <a:p>
            <a:pPr marL="285750" lvl="0" indent="-285750">
              <a:buFont typeface="Arial" panose="020B0604020202020204" pitchFamily="34" charset="0"/>
              <a:buChar char="•"/>
            </a:pPr>
            <a:r>
              <a:rPr lang="en-US" dirty="0"/>
              <a:t>Rotary Encoder Part KY-040</a:t>
            </a:r>
          </a:p>
          <a:p>
            <a:pPr marL="285750" lvl="0" indent="-285750">
              <a:buFont typeface="Arial" panose="020B0604020202020204" pitchFamily="34" charset="0"/>
              <a:buChar char="•"/>
            </a:pPr>
            <a:r>
              <a:rPr lang="en-US" dirty="0"/>
              <a:t>Male to Female Wires</a:t>
            </a:r>
          </a:p>
          <a:p>
            <a:pPr marL="285750" lvl="0" indent="-285750">
              <a:buFont typeface="Arial" panose="020B0604020202020204" pitchFamily="34" charset="0"/>
              <a:buChar char="•"/>
            </a:pPr>
            <a:r>
              <a:rPr lang="en-US" dirty="0"/>
              <a:t>Object to attach onto rotary encoder </a:t>
            </a:r>
            <a:br>
              <a:rPr lang="en-US" dirty="0"/>
            </a:br>
            <a:r>
              <a:rPr lang="en-US" dirty="0"/>
              <a:t>(e.g. cork, bottle cap, ball)</a:t>
            </a:r>
          </a:p>
          <a:p>
            <a:pPr marL="285750" lvl="0" indent="-285750">
              <a:buFont typeface="Arial" panose="020B0604020202020204" pitchFamily="34" charset="0"/>
              <a:buChar char="•"/>
            </a:pPr>
            <a:r>
              <a:rPr lang="en-US" dirty="0"/>
              <a:t>Ruler or tape measurer </a:t>
            </a:r>
          </a:p>
          <a:p>
            <a:pPr lvl="0"/>
            <a:endParaRPr lang="en-US" dirty="0"/>
          </a:p>
          <a:p>
            <a:endParaRPr lang="en-US" dirty="0"/>
          </a:p>
          <a:p>
            <a:endParaRPr lang="en-US" dirty="0"/>
          </a:p>
        </p:txBody>
      </p:sp>
      <p:sp>
        <p:nvSpPr>
          <p:cNvPr id="4" name="Footer Placeholder 3">
            <a:extLst>
              <a:ext uri="{FF2B5EF4-FFF2-40B4-BE49-F238E27FC236}">
                <a16:creationId xmlns:a16="http://schemas.microsoft.com/office/drawing/2014/main" id="{71BEA857-0457-4B73-8BDF-7B0901A1B214}"/>
              </a:ext>
            </a:extLst>
          </p:cNvPr>
          <p:cNvSpPr>
            <a:spLocks noGrp="1"/>
          </p:cNvSpPr>
          <p:nvPr>
            <p:ph type="ftr" sz="quarter" idx="11"/>
          </p:nvPr>
        </p:nvSpPr>
        <p:spPr/>
        <p:txBody>
          <a:bodyPr/>
          <a:lstStyle/>
          <a:p>
            <a:r>
              <a:rPr lang="en-US"/>
              <a:t>PHYS204 2024 Jan</a:t>
            </a:r>
          </a:p>
        </p:txBody>
      </p:sp>
      <p:pic>
        <p:nvPicPr>
          <p:cNvPr id="6" name="Picture 5" descr="A close-up of a circuit board&#10;&#10;Description automatically generated">
            <a:extLst>
              <a:ext uri="{FF2B5EF4-FFF2-40B4-BE49-F238E27FC236}">
                <a16:creationId xmlns:a16="http://schemas.microsoft.com/office/drawing/2014/main" id="{5FECDC26-D77A-3343-BEC0-E6FAB7B947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0345" y="693573"/>
            <a:ext cx="7094222" cy="5255282"/>
          </a:xfrm>
          <a:prstGeom prst="rect">
            <a:avLst/>
          </a:prstGeom>
        </p:spPr>
      </p:pic>
    </p:spTree>
    <p:extLst>
      <p:ext uri="{BB962C8B-B14F-4D97-AF65-F5344CB8AC3E}">
        <p14:creationId xmlns:p14="http://schemas.microsoft.com/office/powerpoint/2010/main" val="3930231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035A6-78B3-40AC-9630-CF36D03014DC}"/>
              </a:ext>
            </a:extLst>
          </p:cNvPr>
          <p:cNvSpPr>
            <a:spLocks noGrp="1"/>
          </p:cNvSpPr>
          <p:nvPr>
            <p:ph type="title"/>
          </p:nvPr>
        </p:nvSpPr>
        <p:spPr/>
        <p:txBody>
          <a:bodyPr>
            <a:normAutofit/>
          </a:bodyPr>
          <a:lstStyle/>
          <a:p>
            <a:r>
              <a:rPr lang="en-US" sz="4400" dirty="0"/>
              <a:t>Raw Data</a:t>
            </a:r>
          </a:p>
        </p:txBody>
      </p:sp>
      <p:sp>
        <p:nvSpPr>
          <p:cNvPr id="4" name="Text Placeholder 3">
            <a:extLst>
              <a:ext uri="{FF2B5EF4-FFF2-40B4-BE49-F238E27FC236}">
                <a16:creationId xmlns:a16="http://schemas.microsoft.com/office/drawing/2014/main" id="{CC77FF2E-83E9-477A-B7A4-F7D771078738}"/>
              </a:ext>
            </a:extLst>
          </p:cNvPr>
          <p:cNvSpPr>
            <a:spLocks noGrp="1"/>
          </p:cNvSpPr>
          <p:nvPr>
            <p:ph type="body" sz="half" idx="2"/>
          </p:nvPr>
        </p:nvSpPr>
        <p:spPr/>
        <p:txBody>
          <a:bodyPr/>
          <a:lstStyle/>
          <a:p>
            <a:r>
              <a:rPr lang="en-US" dirty="0"/>
              <a:t>Screenshot of Serial Monitor from Arduino IDE showing raw data. </a:t>
            </a:r>
          </a:p>
        </p:txBody>
      </p:sp>
      <p:sp>
        <p:nvSpPr>
          <p:cNvPr id="3" name="Footer Placeholder 2">
            <a:extLst>
              <a:ext uri="{FF2B5EF4-FFF2-40B4-BE49-F238E27FC236}">
                <a16:creationId xmlns:a16="http://schemas.microsoft.com/office/drawing/2014/main" id="{FD2DA187-031D-4686-8BB5-E209B1ACEFDC}"/>
              </a:ext>
            </a:extLst>
          </p:cNvPr>
          <p:cNvSpPr>
            <a:spLocks noGrp="1"/>
          </p:cNvSpPr>
          <p:nvPr>
            <p:ph type="ftr" sz="quarter" idx="11"/>
          </p:nvPr>
        </p:nvSpPr>
        <p:spPr/>
        <p:txBody>
          <a:bodyPr/>
          <a:lstStyle/>
          <a:p>
            <a:r>
              <a:rPr lang="en-US"/>
              <a:t>PHYS204 2024 Jan</a:t>
            </a:r>
          </a:p>
        </p:txBody>
      </p:sp>
      <p:pic>
        <p:nvPicPr>
          <p:cNvPr id="7" name="Picture 6" descr="A screenshot of a computer&#10;&#10;Description automatically generated">
            <a:extLst>
              <a:ext uri="{FF2B5EF4-FFF2-40B4-BE49-F238E27FC236}">
                <a16:creationId xmlns:a16="http://schemas.microsoft.com/office/drawing/2014/main" id="{746322B5-3145-D738-6A2E-F43F6B7D4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3470" y="370467"/>
            <a:ext cx="5397777" cy="5150115"/>
          </a:xfrm>
          <a:prstGeom prst="rect">
            <a:avLst/>
          </a:prstGeom>
        </p:spPr>
      </p:pic>
    </p:spTree>
    <p:extLst>
      <p:ext uri="{BB962C8B-B14F-4D97-AF65-F5344CB8AC3E}">
        <p14:creationId xmlns:p14="http://schemas.microsoft.com/office/powerpoint/2010/main" val="1611228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Data Collection</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DFE37404-244A-4FE3-B76E-92D70D68E4EE}"/>
                  </a:ext>
                </a:extLst>
              </p:cNvPr>
              <p:cNvSpPr>
                <a:spLocks noGrp="1"/>
              </p:cNvSpPr>
              <p:nvPr>
                <p:ph idx="1"/>
              </p:nvPr>
            </p:nvSpPr>
            <p:spPr/>
            <p:txBody>
              <a:bodyPr/>
              <a:lstStyle/>
              <a:p>
                <a:pPr>
                  <a:lnSpc>
                    <a:spcPct val="150000"/>
                  </a:lnSpc>
                </a:pPr>
                <a:r>
                  <a:rPr lang="en-US" dirty="0"/>
                  <a:t>Object diameter: </a:t>
                </a:r>
                <a:r>
                  <a:rPr lang="en-US" i="1" dirty="0"/>
                  <a:t>d</a:t>
                </a:r>
                <a:r>
                  <a:rPr lang="en-US" dirty="0"/>
                  <a:t> = </a:t>
                </a:r>
              </a:p>
              <a:p>
                <a:pPr>
                  <a:lnSpc>
                    <a:spcPct val="150000"/>
                  </a:lnSpc>
                </a:pPr>
                <a:r>
                  <a:rPr lang="en-US" dirty="0"/>
                  <a:t>Object radius: </a:t>
                </a:r>
                <a:r>
                  <a:rPr lang="en-US" i="1" dirty="0"/>
                  <a:t>r</a:t>
                </a:r>
                <a:r>
                  <a:rPr lang="en-US" dirty="0"/>
                  <a:t> =</a:t>
                </a:r>
              </a:p>
              <a:p>
                <a:pPr>
                  <a:lnSpc>
                    <a:spcPct val="150000"/>
                  </a:lnSpc>
                </a:pPr>
                <a:r>
                  <a:rPr lang="en-US" dirty="0"/>
                  <a:t>Number of pulses for one revolution: </a:t>
                </a:r>
                <a:r>
                  <a:rPr lang="en-US" i="1" dirty="0"/>
                  <a:t>x</a:t>
                </a:r>
                <a:r>
                  <a:rPr lang="en-US" dirty="0"/>
                  <a:t> = </a:t>
                </a:r>
              </a:p>
              <a:p>
                <a:pPr>
                  <a:lnSpc>
                    <a:spcPct val="100000"/>
                  </a:lnSpc>
                </a:pPr>
                <a:r>
                  <a:rPr lang="en-US" dirty="0"/>
                  <a:t>Resolution = </a:t>
                </a:r>
                <a14:m>
                  <m:oMath xmlns:m="http://schemas.openxmlformats.org/officeDocument/2006/math">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1 </m:t>
                            </m:r>
                          </m:num>
                          <m:den>
                            <m:r>
                              <a:rPr lang="en-US" b="0" i="1" smtClean="0">
                                <a:latin typeface="Cambria Math" panose="02040503050406030204" pitchFamily="18" charset="0"/>
                              </a:rPr>
                              <m:t>𝑥</m:t>
                            </m:r>
                            <m:r>
                              <a:rPr lang="en-US" i="1">
                                <a:latin typeface="Cambria Math" panose="02040503050406030204" pitchFamily="18" charset="0"/>
                              </a:rPr>
                              <m:t> </m:t>
                            </m:r>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𝑅𝑒𝑣𝑜𝑙𝑢𝑡𝑖𝑜𝑛</m:t>
                            </m:r>
                          </m:num>
                          <m:den>
                            <m:r>
                              <a:rPr lang="en-US" i="1">
                                <a:latin typeface="Cambria Math" panose="02040503050406030204" pitchFamily="18" charset="0"/>
                              </a:rPr>
                              <m:t>𝑝𝑢𝑙𝑠𝑒𝑠</m:t>
                            </m:r>
                          </m:den>
                        </m:f>
                      </m:e>
                    </m:d>
                    <m:r>
                      <a:rPr lang="en-US" i="1">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 </m:t>
                            </m:r>
                            <m:r>
                              <a:rPr lang="en-US" i="1">
                                <a:latin typeface="Cambria Math" panose="02040503050406030204" pitchFamily="18" charset="0"/>
                              </a:rPr>
                              <m:t>𝑟𝑎𝑑𝑖𝑎𝑛𝑠</m:t>
                            </m:r>
                          </m:num>
                          <m:den>
                            <m:r>
                              <a:rPr lang="en-US" i="1">
                                <a:latin typeface="Cambria Math" panose="02040503050406030204" pitchFamily="18" charset="0"/>
                              </a:rPr>
                              <m:t>1 </m:t>
                            </m:r>
                            <m:r>
                              <a:rPr lang="en-US" i="1">
                                <a:latin typeface="Cambria Math" panose="02040503050406030204" pitchFamily="18" charset="0"/>
                              </a:rPr>
                              <m:t>𝑅𝑒𝑣𝑜𝑙𝑢𝑡𝑖𝑜𝑛</m:t>
                            </m:r>
                          </m:den>
                        </m:f>
                      </m:e>
                    </m:d>
                    <m:r>
                      <a:rPr lang="en-US" b="0" i="1" smtClean="0">
                        <a:latin typeface="Cambria Math" panose="02040503050406030204" pitchFamily="18" charset="0"/>
                      </a:rPr>
                      <m:t>=</m:t>
                    </m:r>
                  </m:oMath>
                </a14:m>
                <a:endParaRPr lang="en-US" dirty="0"/>
              </a:p>
              <a:p>
                <a:pPr marL="0" indent="0">
                  <a:lnSpc>
                    <a:spcPct val="150000"/>
                  </a:lnSpc>
                  <a:buNone/>
                </a:pPr>
                <a:endParaRPr lang="en-US" dirty="0"/>
              </a:p>
            </p:txBody>
          </p:sp>
        </mc:Choice>
        <mc:Fallback xmlns="">
          <p:sp>
            <p:nvSpPr>
              <p:cNvPr id="5" name="Content Placeholder 4">
                <a:extLst>
                  <a:ext uri="{FF2B5EF4-FFF2-40B4-BE49-F238E27FC236}">
                    <a16:creationId xmlns:a16="http://schemas.microsoft.com/office/drawing/2014/main" id="{DFE37404-244A-4FE3-B76E-92D70D68E4EE}"/>
                  </a:ext>
                </a:extLst>
              </p:cNvPr>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4D66A8D3-EFFB-4C9B-BF15-53C96FEA471A}"/>
              </a:ext>
            </a:extLst>
          </p:cNvPr>
          <p:cNvSpPr>
            <a:spLocks noGrp="1"/>
          </p:cNvSpPr>
          <p:nvPr>
            <p:ph type="ftr" sz="quarter" idx="11"/>
          </p:nvPr>
        </p:nvSpPr>
        <p:spPr/>
        <p:txBody>
          <a:bodyPr/>
          <a:lstStyle/>
          <a:p>
            <a:r>
              <a:rPr lang="en-US"/>
              <a:t>PHYS204 2024 Jan</a:t>
            </a:r>
          </a:p>
        </p:txBody>
      </p:sp>
      <p:pic>
        <p:nvPicPr>
          <p:cNvPr id="4" name="Picture 3">
            <a:extLst>
              <a:ext uri="{FF2B5EF4-FFF2-40B4-BE49-F238E27FC236}">
                <a16:creationId xmlns:a16="http://schemas.microsoft.com/office/drawing/2014/main" id="{267457B9-430A-4B82-8FAD-769B828F8190}"/>
              </a:ext>
            </a:extLst>
          </p:cNvPr>
          <p:cNvPicPr>
            <a:picLocks noChangeAspect="1"/>
          </p:cNvPicPr>
          <p:nvPr/>
        </p:nvPicPr>
        <p:blipFill rotWithShape="1">
          <a:blip r:embed="rId3"/>
          <a:srcRect l="24521"/>
          <a:stretch/>
        </p:blipFill>
        <p:spPr>
          <a:xfrm>
            <a:off x="3758045" y="2929552"/>
            <a:ext cx="2573371" cy="548640"/>
          </a:xfrm>
          <a:prstGeom prst="rect">
            <a:avLst/>
          </a:prstGeom>
        </p:spPr>
      </p:pic>
      <p:pic>
        <p:nvPicPr>
          <p:cNvPr id="8" name="Picture 7">
            <a:extLst>
              <a:ext uri="{FF2B5EF4-FFF2-40B4-BE49-F238E27FC236}">
                <a16:creationId xmlns:a16="http://schemas.microsoft.com/office/drawing/2014/main" id="{2EA50A50-6832-4423-AD8A-3E3577C9D0DC}"/>
              </a:ext>
            </a:extLst>
          </p:cNvPr>
          <p:cNvPicPr>
            <a:picLocks noChangeAspect="1"/>
          </p:cNvPicPr>
          <p:nvPr/>
        </p:nvPicPr>
        <p:blipFill rotWithShape="1">
          <a:blip r:embed="rId3"/>
          <a:srcRect l="24521"/>
          <a:stretch/>
        </p:blipFill>
        <p:spPr>
          <a:xfrm>
            <a:off x="4223886" y="2144528"/>
            <a:ext cx="2573371" cy="548640"/>
          </a:xfrm>
          <a:prstGeom prst="rect">
            <a:avLst/>
          </a:prstGeom>
        </p:spPr>
      </p:pic>
      <p:pic>
        <p:nvPicPr>
          <p:cNvPr id="11" name="Picture 10">
            <a:extLst>
              <a:ext uri="{FF2B5EF4-FFF2-40B4-BE49-F238E27FC236}">
                <a16:creationId xmlns:a16="http://schemas.microsoft.com/office/drawing/2014/main" id="{BABA2895-3735-4FD7-A01D-B114EA56DB32}"/>
              </a:ext>
            </a:extLst>
          </p:cNvPr>
          <p:cNvPicPr>
            <a:picLocks noChangeAspect="1"/>
          </p:cNvPicPr>
          <p:nvPr/>
        </p:nvPicPr>
        <p:blipFill rotWithShape="1">
          <a:blip r:embed="rId3"/>
          <a:srcRect l="24521"/>
          <a:stretch/>
        </p:blipFill>
        <p:spPr>
          <a:xfrm>
            <a:off x="7964285" y="4528277"/>
            <a:ext cx="2573371" cy="548640"/>
          </a:xfrm>
          <a:prstGeom prst="rect">
            <a:avLst/>
          </a:prstGeom>
        </p:spPr>
      </p:pic>
      <p:sp>
        <p:nvSpPr>
          <p:cNvPr id="13" name="TextBox 12">
            <a:extLst>
              <a:ext uri="{FF2B5EF4-FFF2-40B4-BE49-F238E27FC236}">
                <a16:creationId xmlns:a16="http://schemas.microsoft.com/office/drawing/2014/main" id="{A9363AFD-7534-47C6-A142-A58552E53152}"/>
              </a:ext>
            </a:extLst>
          </p:cNvPr>
          <p:cNvSpPr txBox="1"/>
          <p:nvPr/>
        </p:nvSpPr>
        <p:spPr>
          <a:xfrm>
            <a:off x="9322922" y="4393340"/>
            <a:ext cx="1126390" cy="461665"/>
          </a:xfrm>
          <a:prstGeom prst="rect">
            <a:avLst/>
          </a:prstGeom>
          <a:noFill/>
        </p:spPr>
        <p:txBody>
          <a:bodyPr wrap="square" rtlCol="0">
            <a:spAutoFit/>
          </a:bodyPr>
          <a:lstStyle/>
          <a:p>
            <a:pPr algn="ctr"/>
            <a:endParaRPr lang="en-US" sz="2400" dirty="0"/>
          </a:p>
        </p:txBody>
      </p:sp>
      <p:sp>
        <p:nvSpPr>
          <p:cNvPr id="14" name="TextBox 13">
            <a:extLst>
              <a:ext uri="{FF2B5EF4-FFF2-40B4-BE49-F238E27FC236}">
                <a16:creationId xmlns:a16="http://schemas.microsoft.com/office/drawing/2014/main" id="{1E29F97F-4FD9-443D-967D-37646DD07623}"/>
              </a:ext>
            </a:extLst>
          </p:cNvPr>
          <p:cNvSpPr txBox="1"/>
          <p:nvPr/>
        </p:nvSpPr>
        <p:spPr>
          <a:xfrm>
            <a:off x="4303660" y="2014584"/>
            <a:ext cx="1126390" cy="461665"/>
          </a:xfrm>
          <a:prstGeom prst="rect">
            <a:avLst/>
          </a:prstGeom>
          <a:noFill/>
        </p:spPr>
        <p:txBody>
          <a:bodyPr wrap="square" rtlCol="0">
            <a:spAutoFit/>
          </a:bodyPr>
          <a:lstStyle/>
          <a:p>
            <a:pPr algn="ctr"/>
            <a:r>
              <a:rPr lang="en-US" sz="2400" dirty="0"/>
              <a:t>4</a:t>
            </a:r>
          </a:p>
        </p:txBody>
      </p:sp>
      <p:sp>
        <p:nvSpPr>
          <p:cNvPr id="16" name="TextBox 15">
            <a:extLst>
              <a:ext uri="{FF2B5EF4-FFF2-40B4-BE49-F238E27FC236}">
                <a16:creationId xmlns:a16="http://schemas.microsoft.com/office/drawing/2014/main" id="{8D918605-2E12-47B2-931A-F7F412E49392}"/>
              </a:ext>
            </a:extLst>
          </p:cNvPr>
          <p:cNvSpPr txBox="1"/>
          <p:nvPr/>
        </p:nvSpPr>
        <p:spPr>
          <a:xfrm>
            <a:off x="5601466" y="1983622"/>
            <a:ext cx="1126390" cy="461665"/>
          </a:xfrm>
          <a:prstGeom prst="rect">
            <a:avLst/>
          </a:prstGeom>
          <a:noFill/>
        </p:spPr>
        <p:txBody>
          <a:bodyPr wrap="square" rtlCol="0">
            <a:spAutoFit/>
          </a:bodyPr>
          <a:lstStyle/>
          <a:p>
            <a:pPr algn="ctr"/>
            <a:r>
              <a:rPr lang="en-US" sz="2400" dirty="0"/>
              <a:t>cm</a:t>
            </a:r>
          </a:p>
        </p:txBody>
      </p:sp>
      <p:sp>
        <p:nvSpPr>
          <p:cNvPr id="17" name="TextBox 16">
            <a:extLst>
              <a:ext uri="{FF2B5EF4-FFF2-40B4-BE49-F238E27FC236}">
                <a16:creationId xmlns:a16="http://schemas.microsoft.com/office/drawing/2014/main" id="{54BDB280-14EC-4B75-8C2E-ED1ADF44944C}"/>
              </a:ext>
            </a:extLst>
          </p:cNvPr>
          <p:cNvSpPr txBox="1"/>
          <p:nvPr/>
        </p:nvSpPr>
        <p:spPr>
          <a:xfrm>
            <a:off x="3830418" y="2781238"/>
            <a:ext cx="1126390" cy="461665"/>
          </a:xfrm>
          <a:prstGeom prst="rect">
            <a:avLst/>
          </a:prstGeom>
          <a:noFill/>
        </p:spPr>
        <p:txBody>
          <a:bodyPr wrap="square" rtlCol="0">
            <a:spAutoFit/>
          </a:bodyPr>
          <a:lstStyle/>
          <a:p>
            <a:pPr algn="ctr"/>
            <a:r>
              <a:rPr lang="en-US" sz="2400" dirty="0"/>
              <a:t>2</a:t>
            </a:r>
          </a:p>
        </p:txBody>
      </p:sp>
      <p:sp>
        <p:nvSpPr>
          <p:cNvPr id="18" name="TextBox 17">
            <a:extLst>
              <a:ext uri="{FF2B5EF4-FFF2-40B4-BE49-F238E27FC236}">
                <a16:creationId xmlns:a16="http://schemas.microsoft.com/office/drawing/2014/main" id="{E855F5C6-C0F6-4151-8347-ABA8A166613E}"/>
              </a:ext>
            </a:extLst>
          </p:cNvPr>
          <p:cNvSpPr txBox="1"/>
          <p:nvPr/>
        </p:nvSpPr>
        <p:spPr>
          <a:xfrm>
            <a:off x="5115390" y="2781237"/>
            <a:ext cx="1126390" cy="461665"/>
          </a:xfrm>
          <a:prstGeom prst="rect">
            <a:avLst/>
          </a:prstGeom>
          <a:noFill/>
        </p:spPr>
        <p:txBody>
          <a:bodyPr wrap="square" rtlCol="0">
            <a:spAutoFit/>
          </a:bodyPr>
          <a:lstStyle/>
          <a:p>
            <a:pPr algn="ctr"/>
            <a:r>
              <a:rPr lang="en-US" sz="2400" dirty="0"/>
              <a:t>cm</a:t>
            </a:r>
          </a:p>
        </p:txBody>
      </p:sp>
      <p:sp>
        <p:nvSpPr>
          <p:cNvPr id="19" name="TextBox 18">
            <a:extLst>
              <a:ext uri="{FF2B5EF4-FFF2-40B4-BE49-F238E27FC236}">
                <a16:creationId xmlns:a16="http://schemas.microsoft.com/office/drawing/2014/main" id="{7746A31A-FE29-4488-BB43-D4F0F11E9EE6}"/>
              </a:ext>
            </a:extLst>
          </p:cNvPr>
          <p:cNvSpPr txBox="1"/>
          <p:nvPr/>
        </p:nvSpPr>
        <p:spPr>
          <a:xfrm>
            <a:off x="8037950" y="4385386"/>
            <a:ext cx="1126390" cy="461665"/>
          </a:xfrm>
          <a:prstGeom prst="rect">
            <a:avLst/>
          </a:prstGeom>
          <a:noFill/>
        </p:spPr>
        <p:txBody>
          <a:bodyPr wrap="square" rtlCol="0">
            <a:spAutoFit/>
          </a:bodyPr>
          <a:lstStyle/>
          <a:p>
            <a:pPr algn="ctr"/>
            <a:r>
              <a:rPr lang="en-US" sz="2400" dirty="0"/>
              <a:t>0.157</a:t>
            </a:r>
          </a:p>
        </p:txBody>
      </p:sp>
      <p:sp>
        <p:nvSpPr>
          <p:cNvPr id="20" name="TextBox 19">
            <a:extLst>
              <a:ext uri="{FF2B5EF4-FFF2-40B4-BE49-F238E27FC236}">
                <a16:creationId xmlns:a16="http://schemas.microsoft.com/office/drawing/2014/main" id="{6029B443-BF1A-4A6C-BC00-3078A1E1FA90}"/>
              </a:ext>
            </a:extLst>
          </p:cNvPr>
          <p:cNvSpPr txBox="1"/>
          <p:nvPr/>
        </p:nvSpPr>
        <p:spPr>
          <a:xfrm>
            <a:off x="8934038" y="4385385"/>
            <a:ext cx="2104543" cy="461665"/>
          </a:xfrm>
          <a:prstGeom prst="rect">
            <a:avLst/>
          </a:prstGeom>
          <a:noFill/>
        </p:spPr>
        <p:txBody>
          <a:bodyPr wrap="square" rtlCol="0">
            <a:spAutoFit/>
          </a:bodyPr>
          <a:lstStyle/>
          <a:p>
            <a:pPr algn="ctr"/>
            <a:r>
              <a:rPr lang="en-US" sz="2400" dirty="0"/>
              <a:t>Radian/pulses</a:t>
            </a:r>
          </a:p>
        </p:txBody>
      </p:sp>
      <p:pic>
        <p:nvPicPr>
          <p:cNvPr id="22" name="Picture 21">
            <a:extLst>
              <a:ext uri="{FF2B5EF4-FFF2-40B4-BE49-F238E27FC236}">
                <a16:creationId xmlns:a16="http://schemas.microsoft.com/office/drawing/2014/main" id="{CD521C2D-E944-46F9-8EB6-3724FE6242BC}"/>
              </a:ext>
            </a:extLst>
          </p:cNvPr>
          <p:cNvPicPr>
            <a:picLocks noChangeAspect="1"/>
          </p:cNvPicPr>
          <p:nvPr/>
        </p:nvPicPr>
        <p:blipFill rotWithShape="1">
          <a:blip r:embed="rId3"/>
          <a:srcRect l="24521" r="38571"/>
          <a:stretch/>
        </p:blipFill>
        <p:spPr>
          <a:xfrm>
            <a:off x="7130562" y="3637849"/>
            <a:ext cx="1258321" cy="548640"/>
          </a:xfrm>
          <a:prstGeom prst="rect">
            <a:avLst/>
          </a:prstGeom>
        </p:spPr>
      </p:pic>
      <p:sp>
        <p:nvSpPr>
          <p:cNvPr id="23" name="TextBox 22">
            <a:extLst>
              <a:ext uri="{FF2B5EF4-FFF2-40B4-BE49-F238E27FC236}">
                <a16:creationId xmlns:a16="http://schemas.microsoft.com/office/drawing/2014/main" id="{2EF89674-4EB2-4294-9122-CA3A66962BA2}"/>
              </a:ext>
            </a:extLst>
          </p:cNvPr>
          <p:cNvSpPr txBox="1"/>
          <p:nvPr/>
        </p:nvSpPr>
        <p:spPr>
          <a:xfrm>
            <a:off x="7196527" y="3502244"/>
            <a:ext cx="1126390" cy="461665"/>
          </a:xfrm>
          <a:prstGeom prst="rect">
            <a:avLst/>
          </a:prstGeom>
          <a:noFill/>
        </p:spPr>
        <p:txBody>
          <a:bodyPr wrap="square" rtlCol="0">
            <a:spAutoFit/>
          </a:bodyPr>
          <a:lstStyle/>
          <a:p>
            <a:pPr algn="ctr"/>
            <a:r>
              <a:rPr lang="en-US" sz="2400" dirty="0"/>
              <a:t>40</a:t>
            </a:r>
          </a:p>
        </p:txBody>
      </p:sp>
    </p:spTree>
    <p:extLst>
      <p:ext uri="{BB962C8B-B14F-4D97-AF65-F5344CB8AC3E}">
        <p14:creationId xmlns:p14="http://schemas.microsoft.com/office/powerpoint/2010/main" val="3766870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Data Analysis</a:t>
            </a:r>
          </a:p>
        </p:txBody>
      </p:sp>
      <p:sp>
        <p:nvSpPr>
          <p:cNvPr id="4" name="Footer Placeholder 3">
            <a:extLst>
              <a:ext uri="{FF2B5EF4-FFF2-40B4-BE49-F238E27FC236}">
                <a16:creationId xmlns:a16="http://schemas.microsoft.com/office/drawing/2014/main" id="{BA622D9E-95CC-4D38-AD7A-6F7BACFD3841}"/>
              </a:ext>
            </a:extLst>
          </p:cNvPr>
          <p:cNvSpPr>
            <a:spLocks noGrp="1"/>
          </p:cNvSpPr>
          <p:nvPr>
            <p:ph type="ftr" sz="quarter" idx="11"/>
          </p:nvPr>
        </p:nvSpPr>
        <p:spPr/>
        <p:txBody>
          <a:bodyPr/>
          <a:lstStyle/>
          <a:p>
            <a:r>
              <a:rPr lang="en-US"/>
              <a:t>PHYS204 2024 Jan</a:t>
            </a: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12485790-4EDB-4F67-A6C6-7BDF61C0CAFB}"/>
                  </a:ext>
                </a:extLst>
              </p:cNvPr>
              <p:cNvGraphicFramePr>
                <a:graphicFrameLocks noGrp="1"/>
              </p:cNvGraphicFramePr>
              <p:nvPr/>
            </p:nvGraphicFramePr>
            <p:xfrm>
              <a:off x="871889" y="1909966"/>
              <a:ext cx="10515600" cy="4027152"/>
            </p:xfrm>
            <a:graphic>
              <a:graphicData uri="http://schemas.openxmlformats.org/drawingml/2006/table">
                <a:tbl>
                  <a:tblPr firstRow="1" firstCol="1" bandRow="1">
                    <a:tableStyleId>{5C22544A-7EE6-4342-B048-85BDC9FD1C3A}</a:tableStyleId>
                  </a:tblPr>
                  <a:tblGrid>
                    <a:gridCol w="2103120">
                      <a:extLst>
                        <a:ext uri="{9D8B030D-6E8A-4147-A177-3AD203B41FA5}">
                          <a16:colId xmlns:a16="http://schemas.microsoft.com/office/drawing/2014/main" val="4021011796"/>
                        </a:ext>
                      </a:extLst>
                    </a:gridCol>
                    <a:gridCol w="2103120">
                      <a:extLst>
                        <a:ext uri="{9D8B030D-6E8A-4147-A177-3AD203B41FA5}">
                          <a16:colId xmlns:a16="http://schemas.microsoft.com/office/drawing/2014/main" val="54218032"/>
                        </a:ext>
                      </a:extLst>
                    </a:gridCol>
                    <a:gridCol w="2103120">
                      <a:extLst>
                        <a:ext uri="{9D8B030D-6E8A-4147-A177-3AD203B41FA5}">
                          <a16:colId xmlns:a16="http://schemas.microsoft.com/office/drawing/2014/main" val="4163564863"/>
                        </a:ext>
                      </a:extLst>
                    </a:gridCol>
                    <a:gridCol w="2103120">
                      <a:extLst>
                        <a:ext uri="{9D8B030D-6E8A-4147-A177-3AD203B41FA5}">
                          <a16:colId xmlns:a16="http://schemas.microsoft.com/office/drawing/2014/main" val="2417390959"/>
                        </a:ext>
                      </a:extLst>
                    </a:gridCol>
                    <a:gridCol w="2103120">
                      <a:extLst>
                        <a:ext uri="{9D8B030D-6E8A-4147-A177-3AD203B41FA5}">
                          <a16:colId xmlns:a16="http://schemas.microsoft.com/office/drawing/2014/main" val="3076385891"/>
                        </a:ext>
                      </a:extLst>
                    </a:gridCol>
                  </a:tblGrid>
                  <a:tr h="671192">
                    <a:tc>
                      <a:txBody>
                        <a:bodyPr/>
                        <a:lstStyle/>
                        <a:p>
                          <a:pPr marL="0" marR="0" algn="ctr">
                            <a:spcBef>
                              <a:spcPts val="0"/>
                            </a:spcBef>
                            <a:spcAft>
                              <a:spcPts val="0"/>
                            </a:spcAft>
                          </a:pPr>
                          <a:r>
                            <a:rPr lang="en-US" sz="1600" kern="100" dirty="0">
                              <a:effectLst/>
                            </a:rPr>
                            <a:t>Trial</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Number of pulses </a:t>
                          </a:r>
                        </a:p>
                        <a:p>
                          <a:pPr marL="0" marR="0" algn="ctr">
                            <a:spcBef>
                              <a:spcPts val="0"/>
                            </a:spcBef>
                            <a:spcAft>
                              <a:spcPts val="0"/>
                            </a:spcAft>
                          </a:pPr>
                          <a:r>
                            <a:rPr lang="en-US" sz="1600" i="1" kern="100" dirty="0">
                              <a:effectLst/>
                            </a:rPr>
                            <a:t>N</a:t>
                          </a:r>
                          <a:endParaRPr lang="en-US" sz="1600" i="1"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Encoder distance </a:t>
                          </a:r>
                          <a:br>
                            <a:rPr lang="en-US" sz="1600" kern="100" dirty="0">
                              <a:effectLst/>
                            </a:rPr>
                          </a:br>
                          <a:r>
                            <a:rPr lang="en-US" sz="1600" i="1" dirty="0"/>
                            <a:t>r</a:t>
                          </a:r>
                          <a14:m>
                            <m:oMath xmlns:m="http://schemas.openxmlformats.org/officeDocument/2006/math">
                              <m:r>
                                <a:rPr lang="en-US" sz="1600" b="1" i="1" kern="100" smtClean="0">
                                  <a:effectLst/>
                                  <a:latin typeface="Cambria Math" panose="02040503050406030204" pitchFamily="18" charset="0"/>
                                </a:rPr>
                                <m:t> </m:t>
                              </m:r>
                              <m:r>
                                <a:rPr lang="en-US" sz="1600" kern="100">
                                  <a:effectLst/>
                                  <a:latin typeface="Cambria Math" panose="02040503050406030204" pitchFamily="18" charset="0"/>
                                </a:rPr>
                                <m:t>∙</m:t>
                              </m:r>
                              <m:r>
                                <a:rPr lang="en-US" sz="1600" b="1" i="1" kern="100" smtClean="0">
                                  <a:effectLst/>
                                  <a:latin typeface="Cambria Math" panose="02040503050406030204" pitchFamily="18" charset="0"/>
                                </a:rPr>
                                <m:t>𝑹𝒆𝒔𝒐𝒍𝒖𝒕𝒊𝒐𝒏</m:t>
                              </m:r>
                              <m:r>
                                <a:rPr lang="en-US" sz="1600" kern="100" smtClean="0">
                                  <a:effectLst/>
                                  <a:latin typeface="Cambria Math" panose="02040503050406030204" pitchFamily="18" charset="0"/>
                                </a:rPr>
                                <m:t>∙</m:t>
                              </m:r>
                            </m:oMath>
                          </a14:m>
                          <a:r>
                            <a:rPr lang="en-US" sz="1600" i="1" kern="100" dirty="0">
                              <a:effectLst/>
                            </a:rPr>
                            <a:t> N</a:t>
                          </a:r>
                          <a:endParaRPr lang="en-US" sz="1600" i="1"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Measured distance with ruler</a:t>
                          </a:r>
                        </a:p>
                      </a:txBody>
                      <a:tcPr marL="68580" marR="68580" marT="0" marB="0" anchor="ctr"/>
                    </a:tc>
                    <a:tc>
                      <a:txBody>
                        <a:bodyPr/>
                        <a:lstStyle/>
                        <a:p>
                          <a:pPr marL="0" marR="0" algn="ctr">
                            <a:spcBef>
                              <a:spcPts val="0"/>
                            </a:spcBef>
                            <a:spcAft>
                              <a:spcPts val="0"/>
                            </a:spcAft>
                          </a:pPr>
                          <a:r>
                            <a:rPr lang="en-US" sz="1600" kern="100" dirty="0">
                              <a:effectLst/>
                            </a:rPr>
                            <a:t>Percent </a:t>
                          </a:r>
                          <a:br>
                            <a:rPr lang="en-US" sz="1600" kern="100" dirty="0">
                              <a:effectLst/>
                            </a:rPr>
                          </a:br>
                          <a:r>
                            <a:rPr lang="en-US" sz="1600" kern="100" dirty="0">
                              <a:effectLst/>
                            </a:rPr>
                            <a:t>difference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2001203236"/>
                      </a:ext>
                    </a:extLst>
                  </a:tr>
                  <a:tr h="671192">
                    <a:tc>
                      <a:txBody>
                        <a:bodyPr/>
                        <a:lstStyle/>
                        <a:p>
                          <a:pPr marL="0" marR="0" algn="ctr">
                            <a:spcBef>
                              <a:spcPts val="0"/>
                            </a:spcBef>
                            <a:spcAft>
                              <a:spcPts val="0"/>
                            </a:spcAft>
                          </a:pPr>
                          <a:r>
                            <a:rPr lang="en-US" sz="1600" kern="100" dirty="0">
                              <a:effectLst/>
                            </a:rPr>
                            <a:t>1</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90 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28.27 cm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30 cm</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5.77 %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124031144"/>
                      </a:ext>
                    </a:extLst>
                  </a:tr>
                  <a:tr h="671192">
                    <a:tc>
                      <a:txBody>
                        <a:bodyPr/>
                        <a:lstStyle/>
                        <a:p>
                          <a:pPr marL="0" marR="0" algn="ctr">
                            <a:spcBef>
                              <a:spcPts val="0"/>
                            </a:spcBef>
                            <a:spcAft>
                              <a:spcPts val="0"/>
                            </a:spcAft>
                          </a:pPr>
                          <a:r>
                            <a:rPr lang="en-US" sz="1600" kern="100" dirty="0">
                              <a:effectLst/>
                            </a:rPr>
                            <a:t>2</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92 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28.90 cm</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30 cm</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3.67%</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3924050777"/>
                      </a:ext>
                    </a:extLst>
                  </a:tr>
                  <a:tr h="671192">
                    <a:tc>
                      <a:txBody>
                        <a:bodyPr/>
                        <a:lstStyle/>
                        <a:p>
                          <a:pPr marL="0" marR="0" algn="ctr">
                            <a:spcBef>
                              <a:spcPts val="0"/>
                            </a:spcBef>
                            <a:spcAft>
                              <a:spcPts val="0"/>
                            </a:spcAft>
                          </a:pPr>
                          <a:r>
                            <a:rPr lang="en-US" sz="1600" kern="100">
                              <a:effectLst/>
                            </a:rPr>
                            <a:t>3</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92</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28.90 cm</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30 cm</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3.67%</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2035017952"/>
                      </a:ext>
                    </a:extLst>
                  </a:tr>
                  <a:tr h="671192">
                    <a:tc>
                      <a:txBody>
                        <a:bodyPr/>
                        <a:lstStyle/>
                        <a:p>
                          <a:pPr marL="0" marR="0" algn="ctr">
                            <a:spcBef>
                              <a:spcPts val="0"/>
                            </a:spcBef>
                            <a:spcAft>
                              <a:spcPts val="0"/>
                            </a:spcAft>
                          </a:pPr>
                          <a:r>
                            <a:rPr lang="en-US" sz="1600" kern="100">
                              <a:effectLst/>
                            </a:rPr>
                            <a:t>4</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93</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29.22 cm</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00" dirty="0">
                              <a:effectLst/>
                            </a:rPr>
                            <a:t>  30 cm</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2.6%</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4229912041"/>
                      </a:ext>
                    </a:extLst>
                  </a:tr>
                  <a:tr h="671192">
                    <a:tc>
                      <a:txBody>
                        <a:bodyPr/>
                        <a:lstStyle/>
                        <a:p>
                          <a:pPr marL="0" marR="0" algn="ctr">
                            <a:spcBef>
                              <a:spcPts val="0"/>
                            </a:spcBef>
                            <a:spcAft>
                              <a:spcPts val="0"/>
                            </a:spcAft>
                          </a:pPr>
                          <a:r>
                            <a:rPr lang="en-US" sz="1600" kern="100">
                              <a:effectLst/>
                            </a:rPr>
                            <a:t>5</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93</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29.22 cm</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00" dirty="0">
                              <a:effectLst/>
                            </a:rPr>
                            <a:t>  30 cm</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2.6%</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912731548"/>
                      </a:ext>
                    </a:extLst>
                  </a:tr>
                </a:tbl>
              </a:graphicData>
            </a:graphic>
          </p:graphicFrame>
        </mc:Choice>
        <mc:Fallback xmlns="">
          <p:graphicFrame>
            <p:nvGraphicFramePr>
              <p:cNvPr id="3" name="Table 2">
                <a:extLst>
                  <a:ext uri="{FF2B5EF4-FFF2-40B4-BE49-F238E27FC236}">
                    <a16:creationId xmlns:a16="http://schemas.microsoft.com/office/drawing/2014/main" id="{12485790-4EDB-4F67-A6C6-7BDF61C0CAFB}"/>
                  </a:ext>
                </a:extLst>
              </p:cNvPr>
              <p:cNvGraphicFramePr>
                <a:graphicFrameLocks noGrp="1"/>
              </p:cNvGraphicFramePr>
              <p:nvPr>
                <p:extLst>
                  <p:ext uri="{D42A27DB-BD31-4B8C-83A1-F6EECF244321}">
                    <p14:modId xmlns:p14="http://schemas.microsoft.com/office/powerpoint/2010/main" val="2108166383"/>
                  </p:ext>
                </p:extLst>
              </p:nvPr>
            </p:nvGraphicFramePr>
            <p:xfrm>
              <a:off x="871889" y="1909966"/>
              <a:ext cx="10515600" cy="4027152"/>
            </p:xfrm>
            <a:graphic>
              <a:graphicData uri="http://schemas.openxmlformats.org/drawingml/2006/table">
                <a:tbl>
                  <a:tblPr firstRow="1" firstCol="1" bandRow="1">
                    <a:tableStyleId>{5C22544A-7EE6-4342-B048-85BDC9FD1C3A}</a:tableStyleId>
                  </a:tblPr>
                  <a:tblGrid>
                    <a:gridCol w="2103120">
                      <a:extLst>
                        <a:ext uri="{9D8B030D-6E8A-4147-A177-3AD203B41FA5}">
                          <a16:colId xmlns:a16="http://schemas.microsoft.com/office/drawing/2014/main" val="4021011796"/>
                        </a:ext>
                      </a:extLst>
                    </a:gridCol>
                    <a:gridCol w="2103120">
                      <a:extLst>
                        <a:ext uri="{9D8B030D-6E8A-4147-A177-3AD203B41FA5}">
                          <a16:colId xmlns:a16="http://schemas.microsoft.com/office/drawing/2014/main" val="54218032"/>
                        </a:ext>
                      </a:extLst>
                    </a:gridCol>
                    <a:gridCol w="2103120">
                      <a:extLst>
                        <a:ext uri="{9D8B030D-6E8A-4147-A177-3AD203B41FA5}">
                          <a16:colId xmlns:a16="http://schemas.microsoft.com/office/drawing/2014/main" val="4163564863"/>
                        </a:ext>
                      </a:extLst>
                    </a:gridCol>
                    <a:gridCol w="2103120">
                      <a:extLst>
                        <a:ext uri="{9D8B030D-6E8A-4147-A177-3AD203B41FA5}">
                          <a16:colId xmlns:a16="http://schemas.microsoft.com/office/drawing/2014/main" val="2417390959"/>
                        </a:ext>
                      </a:extLst>
                    </a:gridCol>
                    <a:gridCol w="2103120">
                      <a:extLst>
                        <a:ext uri="{9D8B030D-6E8A-4147-A177-3AD203B41FA5}">
                          <a16:colId xmlns:a16="http://schemas.microsoft.com/office/drawing/2014/main" val="3076385891"/>
                        </a:ext>
                      </a:extLst>
                    </a:gridCol>
                  </a:tblGrid>
                  <a:tr h="671192">
                    <a:tc>
                      <a:txBody>
                        <a:bodyPr/>
                        <a:lstStyle/>
                        <a:p>
                          <a:pPr marL="0" marR="0" algn="ctr">
                            <a:spcBef>
                              <a:spcPts val="0"/>
                            </a:spcBef>
                            <a:spcAft>
                              <a:spcPts val="0"/>
                            </a:spcAft>
                          </a:pPr>
                          <a:r>
                            <a:rPr lang="en-US" sz="1600" kern="100" dirty="0">
                              <a:effectLst/>
                            </a:rPr>
                            <a:t>Trial</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Number of pulses </a:t>
                          </a:r>
                        </a:p>
                        <a:p>
                          <a:pPr marL="0" marR="0" algn="ctr">
                            <a:spcBef>
                              <a:spcPts val="0"/>
                            </a:spcBef>
                            <a:spcAft>
                              <a:spcPts val="0"/>
                            </a:spcAft>
                          </a:pPr>
                          <a:r>
                            <a:rPr lang="en-US" sz="1600" i="1" kern="100" dirty="0">
                              <a:effectLst/>
                            </a:rPr>
                            <a:t>N</a:t>
                          </a:r>
                          <a:endParaRPr lang="en-US" sz="1600" i="1"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endParaRPr lang="en-US"/>
                        </a:p>
                      </a:txBody>
                      <a:tcPr marL="68580" marR="68580" marT="0" marB="0" anchor="ctr">
                        <a:blipFill>
                          <a:blip r:embed="rId2"/>
                          <a:stretch>
                            <a:fillRect l="-200000" t="-909" r="-200578" b="-503636"/>
                          </a:stretch>
                        </a:blipFill>
                      </a:tcPr>
                    </a:tc>
                    <a:tc>
                      <a:txBody>
                        <a:bodyPr/>
                        <a:lstStyle/>
                        <a:p>
                          <a:pPr marL="0" marR="0" algn="ctr">
                            <a:spcBef>
                              <a:spcPts val="0"/>
                            </a:spcBef>
                            <a:spcAft>
                              <a:spcPts val="0"/>
                            </a:spcAft>
                          </a:pPr>
                          <a:r>
                            <a:rPr lang="en-US" sz="1600" kern="100" dirty="0">
                              <a:effectLst/>
                            </a:rPr>
                            <a:t>Measured distance with ruler</a:t>
                          </a:r>
                        </a:p>
                      </a:txBody>
                      <a:tcPr marL="68580" marR="68580" marT="0" marB="0" anchor="ctr"/>
                    </a:tc>
                    <a:tc>
                      <a:txBody>
                        <a:bodyPr/>
                        <a:lstStyle/>
                        <a:p>
                          <a:pPr marL="0" marR="0" algn="ctr">
                            <a:spcBef>
                              <a:spcPts val="0"/>
                            </a:spcBef>
                            <a:spcAft>
                              <a:spcPts val="0"/>
                            </a:spcAft>
                          </a:pPr>
                          <a:r>
                            <a:rPr lang="en-US" sz="1600" kern="100" dirty="0">
                              <a:effectLst/>
                            </a:rPr>
                            <a:t>Percent </a:t>
                          </a:r>
                          <a:br>
                            <a:rPr lang="en-US" sz="1600" kern="100" dirty="0">
                              <a:effectLst/>
                            </a:rPr>
                          </a:br>
                          <a:r>
                            <a:rPr lang="en-US" sz="1600" kern="100" dirty="0">
                              <a:effectLst/>
                            </a:rPr>
                            <a:t>difference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2001203236"/>
                      </a:ext>
                    </a:extLst>
                  </a:tr>
                  <a:tr h="671192">
                    <a:tc>
                      <a:txBody>
                        <a:bodyPr/>
                        <a:lstStyle/>
                        <a:p>
                          <a:pPr marL="0" marR="0" algn="ctr">
                            <a:spcBef>
                              <a:spcPts val="0"/>
                            </a:spcBef>
                            <a:spcAft>
                              <a:spcPts val="0"/>
                            </a:spcAft>
                          </a:pPr>
                          <a:r>
                            <a:rPr lang="en-US" sz="1600" kern="100" dirty="0">
                              <a:effectLst/>
                            </a:rPr>
                            <a:t>1</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90 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28.27 cm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30 cm</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5.77 %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124031144"/>
                      </a:ext>
                    </a:extLst>
                  </a:tr>
                  <a:tr h="671192">
                    <a:tc>
                      <a:txBody>
                        <a:bodyPr/>
                        <a:lstStyle/>
                        <a:p>
                          <a:pPr marL="0" marR="0" algn="ctr">
                            <a:spcBef>
                              <a:spcPts val="0"/>
                            </a:spcBef>
                            <a:spcAft>
                              <a:spcPts val="0"/>
                            </a:spcAft>
                          </a:pPr>
                          <a:r>
                            <a:rPr lang="en-US" sz="1600" kern="100" dirty="0">
                              <a:effectLst/>
                            </a:rPr>
                            <a:t>2</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92 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28.90 cm</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30 cm</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3.67%</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3924050777"/>
                      </a:ext>
                    </a:extLst>
                  </a:tr>
                  <a:tr h="671192">
                    <a:tc>
                      <a:txBody>
                        <a:bodyPr/>
                        <a:lstStyle/>
                        <a:p>
                          <a:pPr marL="0" marR="0" algn="ctr">
                            <a:spcBef>
                              <a:spcPts val="0"/>
                            </a:spcBef>
                            <a:spcAft>
                              <a:spcPts val="0"/>
                            </a:spcAft>
                          </a:pPr>
                          <a:r>
                            <a:rPr lang="en-US" sz="1600" kern="100">
                              <a:effectLst/>
                            </a:rPr>
                            <a:t>3</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92</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28.90 cm</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30 cm</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3.67%</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2035017952"/>
                      </a:ext>
                    </a:extLst>
                  </a:tr>
                  <a:tr h="671192">
                    <a:tc>
                      <a:txBody>
                        <a:bodyPr/>
                        <a:lstStyle/>
                        <a:p>
                          <a:pPr marL="0" marR="0" algn="ctr">
                            <a:spcBef>
                              <a:spcPts val="0"/>
                            </a:spcBef>
                            <a:spcAft>
                              <a:spcPts val="0"/>
                            </a:spcAft>
                          </a:pPr>
                          <a:r>
                            <a:rPr lang="en-US" sz="1600" kern="100">
                              <a:effectLst/>
                            </a:rPr>
                            <a:t>4</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93</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29.22 cm</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00" dirty="0">
                              <a:effectLst/>
                            </a:rPr>
                            <a:t>  30 cm</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2.6%</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4229912041"/>
                      </a:ext>
                    </a:extLst>
                  </a:tr>
                  <a:tr h="671192">
                    <a:tc>
                      <a:txBody>
                        <a:bodyPr/>
                        <a:lstStyle/>
                        <a:p>
                          <a:pPr marL="0" marR="0" algn="ctr">
                            <a:spcBef>
                              <a:spcPts val="0"/>
                            </a:spcBef>
                            <a:spcAft>
                              <a:spcPts val="0"/>
                            </a:spcAft>
                          </a:pPr>
                          <a:r>
                            <a:rPr lang="en-US" sz="1600" kern="100">
                              <a:effectLst/>
                            </a:rPr>
                            <a:t>5</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93</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29.22 cm</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00" dirty="0">
                              <a:effectLst/>
                            </a:rPr>
                            <a:t>  30 cm</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2.6%</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912731548"/>
                      </a:ext>
                    </a:extLst>
                  </a:tr>
                </a:tbl>
              </a:graphicData>
            </a:graphic>
          </p:graphicFrame>
        </mc:Fallback>
      </mc:AlternateContent>
    </p:spTree>
    <p:extLst>
      <p:ext uri="{BB962C8B-B14F-4D97-AF65-F5344CB8AC3E}">
        <p14:creationId xmlns:p14="http://schemas.microsoft.com/office/powerpoint/2010/main" val="949369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dirty="0"/>
              <a:t>Conclusions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p:txBody>
          <a:bodyPr>
            <a:normAutofit fontScale="92500" lnSpcReduction="20000"/>
          </a:bodyPr>
          <a:lstStyle/>
          <a:p>
            <a:pPr lvl="0"/>
            <a:r>
              <a:rPr lang="en-US" dirty="0"/>
              <a:t>Discuss the results. Comment on the possible source of errors. </a:t>
            </a:r>
          </a:p>
          <a:p>
            <a:pPr lvl="1"/>
            <a:r>
              <a:rPr lang="en-US" dirty="0"/>
              <a:t>Answer:  The results were constant. I had a three separate results two test were consistent. I would say some issue that could screw my results is of course the human error of not starting and stopping in the right spot every time. Another issue would be not having the circular item not snug and tight on the encoder. This caused my object to wobble which could screw the results by not being consistently on the flat surface.</a:t>
            </a:r>
          </a:p>
          <a:p>
            <a:pPr marL="457200" lvl="1" indent="0">
              <a:buNone/>
            </a:pPr>
            <a:endParaRPr lang="en-US" dirty="0"/>
          </a:p>
          <a:p>
            <a:pPr lvl="0"/>
            <a:r>
              <a:rPr lang="en-US" dirty="0"/>
              <a:t>What are some applications of this measuring technique? Could this measuring system be used to measure surfaces that are not flat?</a:t>
            </a:r>
          </a:p>
          <a:p>
            <a:pPr lvl="1"/>
            <a:r>
              <a:rPr lang="en-US" dirty="0"/>
              <a:t>Answer: Yes, this could defiantly help measure not flat surfaces. We would have to run multiple test and add some more math to the project in or to straighten the surface out so we could make the rough </a:t>
            </a:r>
            <a:r>
              <a:rPr lang="en-US" dirty="0" err="1"/>
              <a:t>sourface</a:t>
            </a:r>
            <a:r>
              <a:rPr lang="en-US" dirty="0"/>
              <a:t> into a flat surface to fully measure the surface out.  </a:t>
            </a:r>
          </a:p>
        </p:txBody>
      </p:sp>
      <p:sp>
        <p:nvSpPr>
          <p:cNvPr id="3" name="Footer Placeholder 2">
            <a:extLst>
              <a:ext uri="{FF2B5EF4-FFF2-40B4-BE49-F238E27FC236}">
                <a16:creationId xmlns:a16="http://schemas.microsoft.com/office/drawing/2014/main" id="{B28F2BFF-A5AC-42C7-902C-7CD6C3D9854A}"/>
              </a:ext>
            </a:extLst>
          </p:cNvPr>
          <p:cNvSpPr>
            <a:spLocks noGrp="1"/>
          </p:cNvSpPr>
          <p:nvPr>
            <p:ph type="ftr" sz="quarter" idx="11"/>
          </p:nvPr>
        </p:nvSpPr>
        <p:spPr/>
        <p:txBody>
          <a:bodyPr/>
          <a:lstStyle/>
          <a:p>
            <a:r>
              <a:rPr lang="en-US"/>
              <a:t>PHYS204 2024 Jan</a:t>
            </a:r>
          </a:p>
        </p:txBody>
      </p:sp>
    </p:spTree>
    <p:extLst>
      <p:ext uri="{BB962C8B-B14F-4D97-AF65-F5344CB8AC3E}">
        <p14:creationId xmlns:p14="http://schemas.microsoft.com/office/powerpoint/2010/main" val="41317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PHYS204</a:t>
            </a:r>
            <a:br>
              <a:rPr lang="en-US" dirty="0"/>
            </a:br>
            <a:r>
              <a:rPr lang="en-US" dirty="0"/>
              <a:t>Project</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Observing the Hall Effect</a:t>
            </a:r>
          </a:p>
        </p:txBody>
      </p:sp>
      <p:sp>
        <p:nvSpPr>
          <p:cNvPr id="4" name="Footer Placeholder 3">
            <a:extLst>
              <a:ext uri="{FF2B5EF4-FFF2-40B4-BE49-F238E27FC236}">
                <a16:creationId xmlns:a16="http://schemas.microsoft.com/office/drawing/2014/main" id="{F5456CC5-0C13-4E90-B175-EB6F0E717493}"/>
              </a:ext>
            </a:extLst>
          </p:cNvPr>
          <p:cNvSpPr>
            <a:spLocks noGrp="1"/>
          </p:cNvSpPr>
          <p:nvPr>
            <p:ph type="ftr" sz="quarter" idx="11"/>
          </p:nvPr>
        </p:nvSpPr>
        <p:spPr/>
        <p:txBody>
          <a:bodyPr/>
          <a:lstStyle/>
          <a:p>
            <a:r>
              <a:rPr lang="en-US"/>
              <a:t>PHYS204 2024 Jan</a:t>
            </a:r>
          </a:p>
        </p:txBody>
      </p:sp>
    </p:spTree>
    <p:extLst>
      <p:ext uri="{BB962C8B-B14F-4D97-AF65-F5344CB8AC3E}">
        <p14:creationId xmlns:p14="http://schemas.microsoft.com/office/powerpoint/2010/main" val="3442863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PHYS204</a:t>
            </a:r>
            <a:br>
              <a:rPr lang="en-US" dirty="0"/>
            </a:br>
            <a:r>
              <a:rPr lang="en-US" dirty="0"/>
              <a:t>Project</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Precision of the Ultrasonic Sensor</a:t>
            </a:r>
          </a:p>
        </p:txBody>
      </p:sp>
      <p:sp>
        <p:nvSpPr>
          <p:cNvPr id="4" name="Footer Placeholder 3">
            <a:extLst>
              <a:ext uri="{FF2B5EF4-FFF2-40B4-BE49-F238E27FC236}">
                <a16:creationId xmlns:a16="http://schemas.microsoft.com/office/drawing/2014/main" id="{7AA9C9DD-E105-4BC6-8748-DC1C76C51CE8}"/>
              </a:ext>
            </a:extLst>
          </p:cNvPr>
          <p:cNvSpPr>
            <a:spLocks noGrp="1"/>
          </p:cNvSpPr>
          <p:nvPr>
            <p:ph type="ftr" sz="quarter" idx="11"/>
          </p:nvPr>
        </p:nvSpPr>
        <p:spPr/>
        <p:txBody>
          <a:bodyPr/>
          <a:lstStyle/>
          <a:p>
            <a:r>
              <a:rPr lang="en-US"/>
              <a:t>PHYS204 2024 Jan.</a:t>
            </a:r>
          </a:p>
        </p:txBody>
      </p:sp>
    </p:spTree>
    <p:extLst>
      <p:ext uri="{BB962C8B-B14F-4D97-AF65-F5344CB8AC3E}">
        <p14:creationId xmlns:p14="http://schemas.microsoft.com/office/powerpoint/2010/main" val="737525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Experimental Set-up</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p:txBody>
          <a:bodyPr/>
          <a:lstStyle/>
          <a:p>
            <a:pPr lvl="0"/>
            <a:r>
              <a:rPr lang="en-US" dirty="0"/>
              <a:t>Materials List: </a:t>
            </a:r>
          </a:p>
          <a:p>
            <a:pPr marL="285750" lvl="0" indent="-285750">
              <a:buFont typeface="Arial" panose="020B0604020202020204" pitchFamily="34" charset="0"/>
              <a:buChar char="•"/>
            </a:pPr>
            <a:r>
              <a:rPr lang="en-US" dirty="0"/>
              <a:t>ESP32 microprocessor </a:t>
            </a:r>
          </a:p>
          <a:p>
            <a:pPr marL="285750" lvl="0" indent="-285750">
              <a:buFont typeface="Arial" panose="020B0604020202020204" pitchFamily="34" charset="0"/>
              <a:buChar char="•"/>
            </a:pPr>
            <a:r>
              <a:rPr lang="en-US" dirty="0"/>
              <a:t>Micro-USB cable</a:t>
            </a:r>
          </a:p>
          <a:p>
            <a:pPr marL="285750" lvl="0" indent="-285750">
              <a:buFont typeface="Arial" panose="020B0604020202020204" pitchFamily="34" charset="0"/>
              <a:buChar char="•"/>
            </a:pPr>
            <a:r>
              <a:rPr lang="en-US" dirty="0"/>
              <a:t>Magnet</a:t>
            </a:r>
          </a:p>
          <a:p>
            <a:pPr lvl="0"/>
            <a:endParaRPr lang="en-US" dirty="0"/>
          </a:p>
          <a:p>
            <a:endParaRPr lang="en-US" dirty="0"/>
          </a:p>
          <a:p>
            <a:endParaRPr lang="en-US" dirty="0"/>
          </a:p>
        </p:txBody>
      </p:sp>
      <p:sp>
        <p:nvSpPr>
          <p:cNvPr id="3" name="Footer Placeholder 2">
            <a:extLst>
              <a:ext uri="{FF2B5EF4-FFF2-40B4-BE49-F238E27FC236}">
                <a16:creationId xmlns:a16="http://schemas.microsoft.com/office/drawing/2014/main" id="{BBB61E11-26EF-4D61-944D-746664F1A29B}"/>
              </a:ext>
            </a:extLst>
          </p:cNvPr>
          <p:cNvSpPr>
            <a:spLocks noGrp="1"/>
          </p:cNvSpPr>
          <p:nvPr>
            <p:ph type="ftr" sz="quarter" idx="11"/>
          </p:nvPr>
        </p:nvSpPr>
        <p:spPr/>
        <p:txBody>
          <a:bodyPr/>
          <a:lstStyle/>
          <a:p>
            <a:r>
              <a:rPr lang="en-US"/>
              <a:t>PHYS204 2024 Jan</a:t>
            </a:r>
          </a:p>
        </p:txBody>
      </p:sp>
      <p:pic>
        <p:nvPicPr>
          <p:cNvPr id="6" name="Picture 5" descr="A small electronic device with a wire attached to a yellow post-it note&#10;&#10;Description automatically generated">
            <a:extLst>
              <a:ext uri="{FF2B5EF4-FFF2-40B4-BE49-F238E27FC236}">
                <a16:creationId xmlns:a16="http://schemas.microsoft.com/office/drawing/2014/main" id="{9F7438B5-80BB-6971-8116-3EC7206CC9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1729" y="457200"/>
            <a:ext cx="7192252" cy="5397614"/>
          </a:xfrm>
          <a:prstGeom prst="rect">
            <a:avLst/>
          </a:prstGeom>
        </p:spPr>
      </p:pic>
    </p:spTree>
    <p:extLst>
      <p:ext uri="{BB962C8B-B14F-4D97-AF65-F5344CB8AC3E}">
        <p14:creationId xmlns:p14="http://schemas.microsoft.com/office/powerpoint/2010/main" val="2226429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035A6-78B3-40AC-9630-CF36D03014DC}"/>
              </a:ext>
            </a:extLst>
          </p:cNvPr>
          <p:cNvSpPr>
            <a:spLocks noGrp="1"/>
          </p:cNvSpPr>
          <p:nvPr>
            <p:ph type="title"/>
          </p:nvPr>
        </p:nvSpPr>
        <p:spPr/>
        <p:txBody>
          <a:bodyPr>
            <a:normAutofit/>
          </a:bodyPr>
          <a:lstStyle/>
          <a:p>
            <a:r>
              <a:rPr lang="en-US" sz="4400" dirty="0"/>
              <a:t>Raw Data</a:t>
            </a:r>
          </a:p>
        </p:txBody>
      </p:sp>
      <p:pic>
        <p:nvPicPr>
          <p:cNvPr id="7" name="Content Placeholder 6" descr="A screenshot of a computer&#10;&#10;Description automatically generated">
            <a:extLst>
              <a:ext uri="{FF2B5EF4-FFF2-40B4-BE49-F238E27FC236}">
                <a16:creationId xmlns:a16="http://schemas.microsoft.com/office/drawing/2014/main" id="{20F6EC1E-59BD-3A54-B7F9-894335D048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69455" y="153922"/>
            <a:ext cx="6482757" cy="6235795"/>
          </a:xfrm>
        </p:spPr>
      </p:pic>
      <p:sp>
        <p:nvSpPr>
          <p:cNvPr id="4" name="Text Placeholder 3">
            <a:extLst>
              <a:ext uri="{FF2B5EF4-FFF2-40B4-BE49-F238E27FC236}">
                <a16:creationId xmlns:a16="http://schemas.microsoft.com/office/drawing/2014/main" id="{CC77FF2E-83E9-477A-B7A4-F7D771078738}"/>
              </a:ext>
            </a:extLst>
          </p:cNvPr>
          <p:cNvSpPr>
            <a:spLocks noGrp="1"/>
          </p:cNvSpPr>
          <p:nvPr>
            <p:ph type="body" sz="half" idx="2"/>
          </p:nvPr>
        </p:nvSpPr>
        <p:spPr/>
        <p:txBody>
          <a:bodyPr/>
          <a:lstStyle/>
          <a:p>
            <a:r>
              <a:rPr lang="en-US" dirty="0"/>
              <a:t>Screenshot of Serial Monitor from Arduino IDE showing raw data. </a:t>
            </a:r>
          </a:p>
        </p:txBody>
      </p:sp>
      <p:sp>
        <p:nvSpPr>
          <p:cNvPr id="3" name="Footer Placeholder 2">
            <a:extLst>
              <a:ext uri="{FF2B5EF4-FFF2-40B4-BE49-F238E27FC236}">
                <a16:creationId xmlns:a16="http://schemas.microsoft.com/office/drawing/2014/main" id="{AC1128C9-7E11-4B00-8C05-0DDC056C07C6}"/>
              </a:ext>
            </a:extLst>
          </p:cNvPr>
          <p:cNvSpPr>
            <a:spLocks noGrp="1"/>
          </p:cNvSpPr>
          <p:nvPr>
            <p:ph type="ftr" sz="quarter" idx="11"/>
          </p:nvPr>
        </p:nvSpPr>
        <p:spPr/>
        <p:txBody>
          <a:bodyPr/>
          <a:lstStyle/>
          <a:p>
            <a:r>
              <a:rPr lang="en-US"/>
              <a:t>PHYS204 2024 Jan</a:t>
            </a:r>
          </a:p>
        </p:txBody>
      </p:sp>
    </p:spTree>
    <p:extLst>
      <p:ext uri="{BB962C8B-B14F-4D97-AF65-F5344CB8AC3E}">
        <p14:creationId xmlns:p14="http://schemas.microsoft.com/office/powerpoint/2010/main" val="23537386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035A6-78B3-40AC-9630-CF36D03014DC}"/>
              </a:ext>
            </a:extLst>
          </p:cNvPr>
          <p:cNvSpPr>
            <a:spLocks noGrp="1"/>
          </p:cNvSpPr>
          <p:nvPr>
            <p:ph type="title"/>
          </p:nvPr>
        </p:nvSpPr>
        <p:spPr/>
        <p:txBody>
          <a:bodyPr>
            <a:normAutofit/>
          </a:bodyPr>
          <a:lstStyle/>
          <a:p>
            <a:r>
              <a:rPr lang="en-US" sz="4400" dirty="0"/>
              <a:t>Excel Graph</a:t>
            </a:r>
            <a:br>
              <a:rPr lang="en-US" sz="4400" dirty="0"/>
            </a:br>
            <a:endParaRPr lang="en-US" sz="4400" dirty="0"/>
          </a:p>
        </p:txBody>
      </p:sp>
      <p:sp>
        <p:nvSpPr>
          <p:cNvPr id="4" name="Text Placeholder 3">
            <a:extLst>
              <a:ext uri="{FF2B5EF4-FFF2-40B4-BE49-F238E27FC236}">
                <a16:creationId xmlns:a16="http://schemas.microsoft.com/office/drawing/2014/main" id="{CC77FF2E-83E9-477A-B7A4-F7D771078738}"/>
              </a:ext>
            </a:extLst>
          </p:cNvPr>
          <p:cNvSpPr>
            <a:spLocks noGrp="1"/>
          </p:cNvSpPr>
          <p:nvPr>
            <p:ph type="body" sz="half" idx="2"/>
          </p:nvPr>
        </p:nvSpPr>
        <p:spPr/>
        <p:txBody>
          <a:bodyPr/>
          <a:lstStyle/>
          <a:p>
            <a:r>
              <a:rPr lang="en-US" dirty="0"/>
              <a:t>Include Excel graph for a single trial of data plotted as a function of time.</a:t>
            </a:r>
          </a:p>
          <a:p>
            <a:endParaRPr lang="en-US" b="1" dirty="0"/>
          </a:p>
          <a:p>
            <a:endParaRPr lang="en-US" dirty="0"/>
          </a:p>
          <a:p>
            <a:endParaRPr lang="en-US" dirty="0"/>
          </a:p>
          <a:p>
            <a:endParaRPr lang="en-US" dirty="0"/>
          </a:p>
        </p:txBody>
      </p:sp>
      <p:sp>
        <p:nvSpPr>
          <p:cNvPr id="3" name="Footer Placeholder 2">
            <a:extLst>
              <a:ext uri="{FF2B5EF4-FFF2-40B4-BE49-F238E27FC236}">
                <a16:creationId xmlns:a16="http://schemas.microsoft.com/office/drawing/2014/main" id="{712610BB-674D-443B-AD6B-D53953E11F52}"/>
              </a:ext>
            </a:extLst>
          </p:cNvPr>
          <p:cNvSpPr>
            <a:spLocks noGrp="1"/>
          </p:cNvSpPr>
          <p:nvPr>
            <p:ph type="ftr" sz="quarter" idx="11"/>
          </p:nvPr>
        </p:nvSpPr>
        <p:spPr/>
        <p:txBody>
          <a:bodyPr/>
          <a:lstStyle/>
          <a:p>
            <a:r>
              <a:rPr lang="en-US"/>
              <a:t>PHYS204 2024 Jan</a:t>
            </a:r>
          </a:p>
        </p:txBody>
      </p:sp>
      <p:pic>
        <p:nvPicPr>
          <p:cNvPr id="7" name="Picture 6" descr="A graph of a graph&#10;&#10;Description automatically generated">
            <a:extLst>
              <a:ext uri="{FF2B5EF4-FFF2-40B4-BE49-F238E27FC236}">
                <a16:creationId xmlns:a16="http://schemas.microsoft.com/office/drawing/2014/main" id="{A34ECA50-1C8F-E56F-D0D6-CE74EB19CC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1505" y="1167788"/>
            <a:ext cx="6723789" cy="4522424"/>
          </a:xfrm>
          <a:prstGeom prst="rect">
            <a:avLst/>
          </a:prstGeom>
        </p:spPr>
      </p:pic>
    </p:spTree>
    <p:extLst>
      <p:ext uri="{BB962C8B-B14F-4D97-AF65-F5344CB8AC3E}">
        <p14:creationId xmlns:p14="http://schemas.microsoft.com/office/powerpoint/2010/main" val="709238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dirty="0"/>
              <a:t>Conclusions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p:txBody>
          <a:bodyPr>
            <a:normAutofit fontScale="92500"/>
          </a:bodyPr>
          <a:lstStyle/>
          <a:p>
            <a:pPr lvl="0"/>
            <a:r>
              <a:rPr lang="en-US" dirty="0"/>
              <a:t>Discuss the results. Comment on the possible source of errors. </a:t>
            </a:r>
          </a:p>
          <a:p>
            <a:pPr lvl="1"/>
            <a:r>
              <a:rPr lang="en-US" dirty="0"/>
              <a:t>Answer: The results of this test vary but are consistent roughly. I would say there are two sources of possible errors. One would be the type of magnet or size of the magnet. Another is of course the human error of not being consistent on moving the magnet near the transducer.</a:t>
            </a:r>
          </a:p>
          <a:p>
            <a:pPr marL="457200" lvl="1" indent="0">
              <a:buNone/>
            </a:pPr>
            <a:endParaRPr lang="en-US" dirty="0"/>
          </a:p>
          <a:p>
            <a:pPr lvl="0"/>
            <a:r>
              <a:rPr lang="en-US" dirty="0"/>
              <a:t>Describe how the Hall sensor works. What are some applications for the Hall effect sensor? </a:t>
            </a:r>
          </a:p>
          <a:p>
            <a:pPr lvl="1"/>
            <a:r>
              <a:rPr lang="en-US" dirty="0"/>
              <a:t>Answer: The transducer that’s on the board varies its output based on the magnetic field near it. One use of the Hall sensor is a tachometers, detecting the spinning of the wheel on a vehicle to monitor the miles on the vehicles.</a:t>
            </a:r>
          </a:p>
        </p:txBody>
      </p:sp>
      <p:sp>
        <p:nvSpPr>
          <p:cNvPr id="3" name="Footer Placeholder 2">
            <a:extLst>
              <a:ext uri="{FF2B5EF4-FFF2-40B4-BE49-F238E27FC236}">
                <a16:creationId xmlns:a16="http://schemas.microsoft.com/office/drawing/2014/main" id="{23F8FF87-00E7-4CFA-8E94-876F43F2DBEC}"/>
              </a:ext>
            </a:extLst>
          </p:cNvPr>
          <p:cNvSpPr>
            <a:spLocks noGrp="1"/>
          </p:cNvSpPr>
          <p:nvPr>
            <p:ph type="ftr" sz="quarter" idx="11"/>
          </p:nvPr>
        </p:nvSpPr>
        <p:spPr/>
        <p:txBody>
          <a:bodyPr/>
          <a:lstStyle/>
          <a:p>
            <a:r>
              <a:rPr lang="en-US"/>
              <a:t>PHYS204 2024 Jan</a:t>
            </a:r>
          </a:p>
        </p:txBody>
      </p:sp>
    </p:spTree>
    <p:extLst>
      <p:ext uri="{BB962C8B-B14F-4D97-AF65-F5344CB8AC3E}">
        <p14:creationId xmlns:p14="http://schemas.microsoft.com/office/powerpoint/2010/main" val="26067655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63A24-D55B-DA48-5330-59BCEA89954D}"/>
              </a:ext>
            </a:extLst>
          </p:cNvPr>
          <p:cNvSpPr>
            <a:spLocks noGrp="1"/>
          </p:cNvSpPr>
          <p:nvPr>
            <p:ph type="title"/>
          </p:nvPr>
        </p:nvSpPr>
        <p:spPr/>
        <p:txBody>
          <a:bodyPr/>
          <a:lstStyle/>
          <a:p>
            <a:r>
              <a:rPr lang="en-US" dirty="0"/>
              <a:t>Challenges	</a:t>
            </a:r>
          </a:p>
        </p:txBody>
      </p:sp>
      <p:sp>
        <p:nvSpPr>
          <p:cNvPr id="3" name="Content Placeholder 2">
            <a:extLst>
              <a:ext uri="{FF2B5EF4-FFF2-40B4-BE49-F238E27FC236}">
                <a16:creationId xmlns:a16="http://schemas.microsoft.com/office/drawing/2014/main" id="{44CE0112-9431-4320-AAFD-B19229B5F891}"/>
              </a:ext>
            </a:extLst>
          </p:cNvPr>
          <p:cNvSpPr>
            <a:spLocks noGrp="1"/>
          </p:cNvSpPr>
          <p:nvPr>
            <p:ph idx="1"/>
          </p:nvPr>
        </p:nvSpPr>
        <p:spPr/>
        <p:txBody>
          <a:bodyPr/>
          <a:lstStyle/>
          <a:p>
            <a:r>
              <a:rPr lang="en-US" dirty="0"/>
              <a:t>What challenges did you face and overcome?</a:t>
            </a:r>
          </a:p>
          <a:p>
            <a:pPr lvl="1"/>
            <a:r>
              <a:rPr lang="en-US" dirty="0"/>
              <a:t>Some challenges I faced during these projects is making sure my calculations were correct as well as making sure that I configure my Arduino board correctly.</a:t>
            </a:r>
          </a:p>
          <a:p>
            <a:r>
              <a:rPr lang="en-US" dirty="0"/>
              <a:t>What parts of the project created the most difficulty?</a:t>
            </a:r>
          </a:p>
          <a:p>
            <a:pPr lvl="1"/>
            <a:r>
              <a:rPr lang="en-US" dirty="0"/>
              <a:t>The hardest part I dealt with was making sure I read the data correctly and making sure my book I was dropping truly hit free fall.</a:t>
            </a:r>
          </a:p>
        </p:txBody>
      </p:sp>
    </p:spTree>
    <p:extLst>
      <p:ext uri="{BB962C8B-B14F-4D97-AF65-F5344CB8AC3E}">
        <p14:creationId xmlns:p14="http://schemas.microsoft.com/office/powerpoint/2010/main" val="6878362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4975-7ABD-C587-5784-B1DDA7850155}"/>
              </a:ext>
            </a:extLst>
          </p:cNvPr>
          <p:cNvSpPr>
            <a:spLocks noGrp="1"/>
          </p:cNvSpPr>
          <p:nvPr>
            <p:ph type="title"/>
          </p:nvPr>
        </p:nvSpPr>
        <p:spPr/>
        <p:txBody>
          <a:bodyPr/>
          <a:lstStyle/>
          <a:p>
            <a:r>
              <a:rPr lang="en-US" dirty="0"/>
              <a:t>Career Skills</a:t>
            </a:r>
          </a:p>
        </p:txBody>
      </p:sp>
      <p:sp>
        <p:nvSpPr>
          <p:cNvPr id="3" name="Content Placeholder 2">
            <a:extLst>
              <a:ext uri="{FF2B5EF4-FFF2-40B4-BE49-F238E27FC236}">
                <a16:creationId xmlns:a16="http://schemas.microsoft.com/office/drawing/2014/main" id="{8E67A3B2-1967-1296-DE8C-B630FBC41376}"/>
              </a:ext>
            </a:extLst>
          </p:cNvPr>
          <p:cNvSpPr>
            <a:spLocks noGrp="1"/>
          </p:cNvSpPr>
          <p:nvPr>
            <p:ph idx="1"/>
          </p:nvPr>
        </p:nvSpPr>
        <p:spPr/>
        <p:txBody>
          <a:bodyPr/>
          <a:lstStyle/>
          <a:p>
            <a:r>
              <a:rPr lang="en-US" dirty="0"/>
              <a:t>What skills were developed that will benefit your career?</a:t>
            </a:r>
          </a:p>
          <a:p>
            <a:pPr lvl="1"/>
            <a:r>
              <a:rPr lang="en-US" dirty="0"/>
              <a:t>I learned during these projects is to make sure to double and triple check my work whether be data collecting or configuring my Arduino set up.</a:t>
            </a:r>
          </a:p>
          <a:p>
            <a:r>
              <a:rPr lang="en-US" dirty="0">
                <a:solidFill>
                  <a:srgbClr val="202124"/>
                </a:solidFill>
                <a:latin typeface="Google Sans"/>
              </a:rPr>
              <a:t>What competencies </a:t>
            </a:r>
            <a:r>
              <a:rPr lang="en-US" b="0" i="0" dirty="0">
                <a:solidFill>
                  <a:srgbClr val="202124"/>
                </a:solidFill>
                <a:effectLst/>
                <a:latin typeface="Google Sans"/>
              </a:rPr>
              <a:t>will help you gain the opportunities to advance your career?</a:t>
            </a:r>
          </a:p>
          <a:p>
            <a:pPr lvl="1"/>
            <a:r>
              <a:rPr lang="en-US" dirty="0"/>
              <a:t>Dedication and perseverance will help me move forward and still with my goals.</a:t>
            </a:r>
          </a:p>
        </p:txBody>
      </p:sp>
    </p:spTree>
    <p:extLst>
      <p:ext uri="{BB962C8B-B14F-4D97-AF65-F5344CB8AC3E}">
        <p14:creationId xmlns:p14="http://schemas.microsoft.com/office/powerpoint/2010/main" val="4132292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Experimental Set-up</a:t>
            </a:r>
          </a:p>
        </p:txBody>
      </p:sp>
      <p:pic>
        <p:nvPicPr>
          <p:cNvPr id="6" name="Content Placeholder 5" descr="A video game box and a ruler&#10;&#10;Description automatically generated">
            <a:extLst>
              <a:ext uri="{FF2B5EF4-FFF2-40B4-BE49-F238E27FC236}">
                <a16:creationId xmlns:a16="http://schemas.microsoft.com/office/drawing/2014/main" id="{32E6CC0A-F9CE-75F9-803A-24A8B620E7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78413" y="1251107"/>
            <a:ext cx="6189662" cy="3898585"/>
          </a:xfr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p:txBody>
          <a:bodyPr>
            <a:normAutofit fontScale="92500"/>
          </a:bodyPr>
          <a:lstStyle/>
          <a:p>
            <a:pPr lvl="0"/>
            <a:r>
              <a:rPr lang="en-US" dirty="0"/>
              <a:t>Materials List: </a:t>
            </a:r>
          </a:p>
          <a:p>
            <a:pPr marL="285750" lvl="0" indent="-285750">
              <a:buFont typeface="Arial" panose="020B0604020202020204" pitchFamily="34" charset="0"/>
              <a:buChar char="•"/>
            </a:pPr>
            <a:r>
              <a:rPr lang="en-US" dirty="0"/>
              <a:t>Mega 2560 Board</a:t>
            </a:r>
          </a:p>
          <a:p>
            <a:pPr marL="285750" lvl="0" indent="-285750">
              <a:buFont typeface="Arial" panose="020B0604020202020204" pitchFamily="34" charset="0"/>
              <a:buChar char="•"/>
            </a:pPr>
            <a:r>
              <a:rPr lang="en-US" dirty="0"/>
              <a:t>Ultrasonic sensor HC-SR04</a:t>
            </a:r>
          </a:p>
          <a:p>
            <a:pPr marL="285750" lvl="0" indent="-285750">
              <a:buFont typeface="Arial" panose="020B0604020202020204" pitchFamily="34" charset="0"/>
              <a:buChar char="•"/>
            </a:pPr>
            <a:r>
              <a:rPr lang="en-US" dirty="0"/>
              <a:t>Male to Male Wires</a:t>
            </a:r>
          </a:p>
          <a:p>
            <a:pPr marL="285750" lvl="0" indent="-285750">
              <a:buFont typeface="Arial" panose="020B0604020202020204" pitchFamily="34" charset="0"/>
              <a:buChar char="•"/>
            </a:pPr>
            <a:r>
              <a:rPr lang="en-US" dirty="0"/>
              <a:t>Breadboard</a:t>
            </a:r>
          </a:p>
          <a:p>
            <a:pPr marL="285750" lvl="0" indent="-285750">
              <a:buFont typeface="Arial" panose="020B0604020202020204" pitchFamily="34" charset="0"/>
              <a:buChar char="•"/>
            </a:pPr>
            <a:r>
              <a:rPr lang="en-US" dirty="0"/>
              <a:t>Ruler or tape measurer </a:t>
            </a:r>
          </a:p>
          <a:p>
            <a:pPr marL="285750" lvl="0" indent="-285750">
              <a:buFont typeface="Arial" panose="020B0604020202020204" pitchFamily="34" charset="0"/>
              <a:buChar char="•"/>
            </a:pPr>
            <a:r>
              <a:rPr lang="en-US" dirty="0"/>
              <a:t>Large and flat object to act as obstacle</a:t>
            </a:r>
            <a:endParaRPr lang="en-US" b="1" dirty="0">
              <a:solidFill>
                <a:srgbClr val="FF0000"/>
              </a:solidFill>
            </a:endParaRPr>
          </a:p>
          <a:p>
            <a:pPr lvl="0"/>
            <a:endParaRPr lang="en-US" dirty="0"/>
          </a:p>
          <a:p>
            <a:endParaRPr lang="en-US" dirty="0"/>
          </a:p>
          <a:p>
            <a:endParaRPr lang="en-US" dirty="0"/>
          </a:p>
        </p:txBody>
      </p:sp>
      <p:sp>
        <p:nvSpPr>
          <p:cNvPr id="4" name="Footer Placeholder 3">
            <a:extLst>
              <a:ext uri="{FF2B5EF4-FFF2-40B4-BE49-F238E27FC236}">
                <a16:creationId xmlns:a16="http://schemas.microsoft.com/office/drawing/2014/main" id="{5EB5456D-8334-45B4-A679-3FDA5BD24E9D}"/>
              </a:ext>
            </a:extLst>
          </p:cNvPr>
          <p:cNvSpPr>
            <a:spLocks noGrp="1"/>
          </p:cNvSpPr>
          <p:nvPr>
            <p:ph type="ftr" sz="quarter" idx="11"/>
          </p:nvPr>
        </p:nvSpPr>
        <p:spPr/>
        <p:txBody>
          <a:bodyPr/>
          <a:lstStyle/>
          <a:p>
            <a:r>
              <a:rPr lang="en-US"/>
              <a:t>PHYS204 2024 Jan.</a:t>
            </a:r>
          </a:p>
        </p:txBody>
      </p:sp>
    </p:spTree>
    <p:extLst>
      <p:ext uri="{BB962C8B-B14F-4D97-AF65-F5344CB8AC3E}">
        <p14:creationId xmlns:p14="http://schemas.microsoft.com/office/powerpoint/2010/main" val="3938878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035A6-78B3-40AC-9630-CF36D03014DC}"/>
              </a:ext>
            </a:extLst>
          </p:cNvPr>
          <p:cNvSpPr>
            <a:spLocks noGrp="1"/>
          </p:cNvSpPr>
          <p:nvPr>
            <p:ph type="title"/>
          </p:nvPr>
        </p:nvSpPr>
        <p:spPr/>
        <p:txBody>
          <a:bodyPr>
            <a:normAutofit/>
          </a:bodyPr>
          <a:lstStyle/>
          <a:p>
            <a:r>
              <a:rPr lang="en-US" sz="4400" dirty="0"/>
              <a:t>Raw Data</a:t>
            </a:r>
          </a:p>
        </p:txBody>
      </p:sp>
      <p:pic>
        <p:nvPicPr>
          <p:cNvPr id="7" name="Content Placeholder 6" descr="A computer screen shot of a white screen&#10;&#10;Description automatically generated">
            <a:extLst>
              <a:ext uri="{FF2B5EF4-FFF2-40B4-BE49-F238E27FC236}">
                <a16:creationId xmlns:a16="http://schemas.microsoft.com/office/drawing/2014/main" id="{E14E6680-4955-7503-01D4-E16A8E1B69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78413" y="1845164"/>
            <a:ext cx="6189662" cy="2710472"/>
          </a:xfrm>
        </p:spPr>
      </p:pic>
      <p:sp>
        <p:nvSpPr>
          <p:cNvPr id="4" name="Text Placeholder 3">
            <a:extLst>
              <a:ext uri="{FF2B5EF4-FFF2-40B4-BE49-F238E27FC236}">
                <a16:creationId xmlns:a16="http://schemas.microsoft.com/office/drawing/2014/main" id="{CC77FF2E-83E9-477A-B7A4-F7D771078738}"/>
              </a:ext>
            </a:extLst>
          </p:cNvPr>
          <p:cNvSpPr>
            <a:spLocks noGrp="1"/>
          </p:cNvSpPr>
          <p:nvPr>
            <p:ph type="body" sz="half" idx="2"/>
          </p:nvPr>
        </p:nvSpPr>
        <p:spPr/>
        <p:txBody>
          <a:bodyPr/>
          <a:lstStyle/>
          <a:p>
            <a:r>
              <a:rPr lang="en-US" dirty="0"/>
              <a:t>Screenshot of Serial Monitor from Arduino IDE showing raw data. </a:t>
            </a:r>
            <a:r>
              <a:rPr lang="en-US" b="1" dirty="0">
                <a:solidFill>
                  <a:srgbClr val="FF0000"/>
                </a:solidFill>
              </a:rPr>
              <a:t> </a:t>
            </a:r>
          </a:p>
        </p:txBody>
      </p:sp>
      <p:sp>
        <p:nvSpPr>
          <p:cNvPr id="3" name="Footer Placeholder 2">
            <a:extLst>
              <a:ext uri="{FF2B5EF4-FFF2-40B4-BE49-F238E27FC236}">
                <a16:creationId xmlns:a16="http://schemas.microsoft.com/office/drawing/2014/main" id="{C5BAAE0B-2935-4746-A333-035A6C9AC033}"/>
              </a:ext>
            </a:extLst>
          </p:cNvPr>
          <p:cNvSpPr>
            <a:spLocks noGrp="1"/>
          </p:cNvSpPr>
          <p:nvPr>
            <p:ph type="ftr" sz="quarter" idx="11"/>
          </p:nvPr>
        </p:nvSpPr>
        <p:spPr/>
        <p:txBody>
          <a:bodyPr/>
          <a:lstStyle/>
          <a:p>
            <a:r>
              <a:rPr lang="en-US"/>
              <a:t>PHYS204 2024 Jan.</a:t>
            </a:r>
          </a:p>
        </p:txBody>
      </p:sp>
    </p:spTree>
    <p:extLst>
      <p:ext uri="{BB962C8B-B14F-4D97-AF65-F5344CB8AC3E}">
        <p14:creationId xmlns:p14="http://schemas.microsoft.com/office/powerpoint/2010/main" val="1332359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Data Collection</a:t>
            </a:r>
          </a:p>
        </p:txBody>
      </p:sp>
      <p:sp>
        <p:nvSpPr>
          <p:cNvPr id="3" name="Footer Placeholder 2">
            <a:extLst>
              <a:ext uri="{FF2B5EF4-FFF2-40B4-BE49-F238E27FC236}">
                <a16:creationId xmlns:a16="http://schemas.microsoft.com/office/drawing/2014/main" id="{E3B85E7C-8026-40F5-BF43-D1254221E037}"/>
              </a:ext>
            </a:extLst>
          </p:cNvPr>
          <p:cNvSpPr>
            <a:spLocks noGrp="1"/>
          </p:cNvSpPr>
          <p:nvPr>
            <p:ph type="ftr" sz="quarter" idx="11"/>
          </p:nvPr>
        </p:nvSpPr>
        <p:spPr/>
        <p:txBody>
          <a:bodyPr/>
          <a:lstStyle/>
          <a:p>
            <a:r>
              <a:rPr lang="en-US"/>
              <a:t>PHYS204 2024 Jan.</a:t>
            </a:r>
          </a:p>
        </p:txBody>
      </p:sp>
      <p:graphicFrame>
        <p:nvGraphicFramePr>
          <p:cNvPr id="9" name="Table 8">
            <a:extLst>
              <a:ext uri="{FF2B5EF4-FFF2-40B4-BE49-F238E27FC236}">
                <a16:creationId xmlns:a16="http://schemas.microsoft.com/office/drawing/2014/main" id="{691AF4BC-7AC1-4F23-BCE8-BB35FAEC7EF4}"/>
              </a:ext>
            </a:extLst>
          </p:cNvPr>
          <p:cNvGraphicFramePr>
            <a:graphicFrameLocks noGrp="1"/>
          </p:cNvGraphicFramePr>
          <p:nvPr/>
        </p:nvGraphicFramePr>
        <p:xfrm>
          <a:off x="980677" y="1764567"/>
          <a:ext cx="10084257" cy="4555691"/>
        </p:xfrm>
        <a:graphic>
          <a:graphicData uri="http://schemas.openxmlformats.org/drawingml/2006/table">
            <a:tbl>
              <a:tblPr firstRow="1" firstCol="1" bandRow="1">
                <a:tableStyleId>{5C22544A-7EE6-4342-B048-85BDC9FD1C3A}</a:tableStyleId>
              </a:tblPr>
              <a:tblGrid>
                <a:gridCol w="1264288">
                  <a:extLst>
                    <a:ext uri="{9D8B030D-6E8A-4147-A177-3AD203B41FA5}">
                      <a16:colId xmlns:a16="http://schemas.microsoft.com/office/drawing/2014/main" val="2680175028"/>
                    </a:ext>
                  </a:extLst>
                </a:gridCol>
                <a:gridCol w="1773567">
                  <a:extLst>
                    <a:ext uri="{9D8B030D-6E8A-4147-A177-3AD203B41FA5}">
                      <a16:colId xmlns:a16="http://schemas.microsoft.com/office/drawing/2014/main" val="1768498984"/>
                    </a:ext>
                  </a:extLst>
                </a:gridCol>
                <a:gridCol w="1773567">
                  <a:extLst>
                    <a:ext uri="{9D8B030D-6E8A-4147-A177-3AD203B41FA5}">
                      <a16:colId xmlns:a16="http://schemas.microsoft.com/office/drawing/2014/main" val="1249046169"/>
                    </a:ext>
                  </a:extLst>
                </a:gridCol>
                <a:gridCol w="1724279">
                  <a:extLst>
                    <a:ext uri="{9D8B030D-6E8A-4147-A177-3AD203B41FA5}">
                      <a16:colId xmlns:a16="http://schemas.microsoft.com/office/drawing/2014/main" val="4042757085"/>
                    </a:ext>
                  </a:extLst>
                </a:gridCol>
                <a:gridCol w="1774278">
                  <a:extLst>
                    <a:ext uri="{9D8B030D-6E8A-4147-A177-3AD203B41FA5}">
                      <a16:colId xmlns:a16="http://schemas.microsoft.com/office/drawing/2014/main" val="3508748709"/>
                    </a:ext>
                  </a:extLst>
                </a:gridCol>
                <a:gridCol w="1774278">
                  <a:extLst>
                    <a:ext uri="{9D8B030D-6E8A-4147-A177-3AD203B41FA5}">
                      <a16:colId xmlns:a16="http://schemas.microsoft.com/office/drawing/2014/main" val="650233730"/>
                    </a:ext>
                  </a:extLst>
                </a:gridCol>
              </a:tblGrid>
              <a:tr h="1098331">
                <a:tc>
                  <a:txBody>
                    <a:bodyPr/>
                    <a:lstStyle/>
                    <a:p>
                      <a:pPr marL="0" marR="0" algn="ctr">
                        <a:spcBef>
                          <a:spcPts val="0"/>
                        </a:spcBef>
                        <a:spcAft>
                          <a:spcPts val="0"/>
                        </a:spcAft>
                      </a:pPr>
                      <a:r>
                        <a:rPr lang="en-US" sz="1600" kern="100" dirty="0">
                          <a:effectLst/>
                          <a:latin typeface="+mn-lt"/>
                        </a:rPr>
                        <a:t>Trial</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Ruler Distance (cm)</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Total Roundtrip Distance (m)</a:t>
                      </a:r>
                    </a:p>
                  </a:txBody>
                  <a:tcPr marL="68580" marR="68580" marT="0" marB="0" anchor="ctr"/>
                </a:tc>
                <a:tc>
                  <a:txBody>
                    <a:bodyPr/>
                    <a:lstStyle/>
                    <a:p>
                      <a:pPr marL="0" marR="0" algn="ctr">
                        <a:spcBef>
                          <a:spcPts val="0"/>
                        </a:spcBef>
                        <a:spcAft>
                          <a:spcPts val="0"/>
                        </a:spcAft>
                      </a:pPr>
                      <a:r>
                        <a:rPr lang="en-US" sz="1600" b="1" kern="1200" dirty="0">
                          <a:solidFill>
                            <a:schemeClr val="lt1"/>
                          </a:solidFill>
                          <a:effectLst/>
                          <a:latin typeface="+mn-lt"/>
                          <a:ea typeface="+mn-ea"/>
                          <a:cs typeface="+mn-cs"/>
                        </a:rPr>
                        <a:t>Time from Serial Monitor (microseconds)</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Roundtrip time (s)</a:t>
                      </a:r>
                    </a:p>
                  </a:txBody>
                  <a:tcPr marL="68580" marR="68580" marT="0" marB="0" anchor="ctr"/>
                </a:tc>
                <a:tc>
                  <a:txBody>
                    <a:bodyPr/>
                    <a:lstStyle/>
                    <a:p>
                      <a:pPr marL="0" marR="0" algn="ctr">
                        <a:spcBef>
                          <a:spcPts val="0"/>
                        </a:spcBef>
                        <a:spcAft>
                          <a:spcPts val="0"/>
                        </a:spcAft>
                      </a:pPr>
                      <a:r>
                        <a:rPr lang="en-US" sz="1600" kern="100">
                          <a:effectLst/>
                          <a:latin typeface="+mn-lt"/>
                        </a:rPr>
                        <a:t>Velocity = distance/time (m/s)</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2156371964"/>
                  </a:ext>
                </a:extLst>
              </a:tr>
              <a:tr h="691472">
                <a:tc>
                  <a:txBody>
                    <a:bodyPr/>
                    <a:lstStyle/>
                    <a:p>
                      <a:pPr marL="0" marR="0" algn="ctr">
                        <a:spcBef>
                          <a:spcPts val="0"/>
                        </a:spcBef>
                        <a:spcAft>
                          <a:spcPts val="0"/>
                        </a:spcAft>
                      </a:pPr>
                      <a:r>
                        <a:rPr lang="en-US" sz="1600" kern="100">
                          <a:effectLst/>
                          <a:latin typeface="+mn-lt"/>
                        </a:rPr>
                        <a:t>1</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 4cm</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0.08m</a:t>
                      </a:r>
                    </a:p>
                  </a:txBody>
                  <a:tcPr marL="68580" marR="68580" marT="0" marB="0" anchor="ctr"/>
                </a:tc>
                <a:tc>
                  <a:txBody>
                    <a:bodyPr/>
                    <a:lstStyle/>
                    <a:p>
                      <a:pPr marL="0" marR="0" algn="ctr">
                        <a:spcBef>
                          <a:spcPts val="0"/>
                        </a:spcBef>
                        <a:spcAft>
                          <a:spcPts val="0"/>
                        </a:spcAft>
                      </a:pPr>
                      <a:r>
                        <a:rPr lang="en-US" sz="1600" kern="100" dirty="0">
                          <a:effectLst/>
                          <a:latin typeface="+mn-lt"/>
                        </a:rPr>
                        <a:t>195 microseconds </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1.95x10^{-4} s</a:t>
                      </a:r>
                    </a:p>
                  </a:txBody>
                  <a:tcPr marL="68580" marR="68580" marT="0" marB="0" anchor="ctr"/>
                </a:tc>
                <a:tc>
                  <a:txBody>
                    <a:bodyPr/>
                    <a:lstStyle/>
                    <a:p>
                      <a:pPr marL="0" marR="0" algn="ctr">
                        <a:spcBef>
                          <a:spcPts val="0"/>
                        </a:spcBef>
                        <a:spcAft>
                          <a:spcPts val="0"/>
                        </a:spcAft>
                      </a:pPr>
                      <a:r>
                        <a:rPr lang="en-US" sz="1600" kern="100" dirty="0">
                          <a:effectLst/>
                          <a:latin typeface="+mn-lt"/>
                        </a:rPr>
                        <a:t>410.27m/s </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3891295801"/>
                  </a:ext>
                </a:extLst>
              </a:tr>
              <a:tr h="691472">
                <a:tc>
                  <a:txBody>
                    <a:bodyPr/>
                    <a:lstStyle/>
                    <a:p>
                      <a:pPr marL="0" marR="0" algn="ctr">
                        <a:spcBef>
                          <a:spcPts val="0"/>
                        </a:spcBef>
                        <a:spcAft>
                          <a:spcPts val="0"/>
                        </a:spcAft>
                      </a:pPr>
                      <a:r>
                        <a:rPr lang="en-US" sz="1600" kern="100">
                          <a:effectLst/>
                          <a:latin typeface="+mn-lt"/>
                        </a:rPr>
                        <a:t>2</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 6cm</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0.12m</a:t>
                      </a:r>
                    </a:p>
                  </a:txBody>
                  <a:tcPr marL="68580" marR="68580" marT="0" marB="0" anchor="ctr"/>
                </a:tc>
                <a:tc>
                  <a:txBody>
                    <a:bodyPr/>
                    <a:lstStyle/>
                    <a:p>
                      <a:pPr marL="0" marR="0" algn="ctr">
                        <a:spcBef>
                          <a:spcPts val="0"/>
                        </a:spcBef>
                        <a:spcAft>
                          <a:spcPts val="0"/>
                        </a:spcAft>
                      </a:pPr>
                      <a:r>
                        <a:rPr lang="en-US" sz="1600" kern="100" dirty="0">
                          <a:effectLst/>
                          <a:latin typeface="+mn-lt"/>
                        </a:rPr>
                        <a:t>306 microseconds</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3.06x10^{-4} s</a:t>
                      </a:r>
                    </a:p>
                  </a:txBody>
                  <a:tcPr marL="68580" marR="68580" marT="0" marB="0" anchor="ctr"/>
                </a:tc>
                <a:tc>
                  <a:txBody>
                    <a:bodyPr/>
                    <a:lstStyle/>
                    <a:p>
                      <a:pPr marL="0" marR="0" algn="ctr">
                        <a:spcBef>
                          <a:spcPts val="0"/>
                        </a:spcBef>
                        <a:spcAft>
                          <a:spcPts val="0"/>
                        </a:spcAft>
                      </a:pPr>
                      <a:r>
                        <a:rPr lang="en-US" sz="1600" kern="100" dirty="0">
                          <a:effectLst/>
                          <a:latin typeface="+mn-lt"/>
                        </a:rPr>
                        <a:t> 392.17m/s</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3100580240"/>
                  </a:ext>
                </a:extLst>
              </a:tr>
              <a:tr h="691472">
                <a:tc>
                  <a:txBody>
                    <a:bodyPr/>
                    <a:lstStyle/>
                    <a:p>
                      <a:pPr marL="0" marR="0" algn="ctr">
                        <a:spcBef>
                          <a:spcPts val="0"/>
                        </a:spcBef>
                        <a:spcAft>
                          <a:spcPts val="0"/>
                        </a:spcAft>
                      </a:pPr>
                      <a:r>
                        <a:rPr lang="en-US" sz="1600" kern="100">
                          <a:effectLst/>
                          <a:latin typeface="+mn-lt"/>
                        </a:rPr>
                        <a:t>3</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 8cm</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0.16m</a:t>
                      </a:r>
                    </a:p>
                  </a:txBody>
                  <a:tcPr marL="68580" marR="68580" marT="0" marB="0" anchor="ctr"/>
                </a:tc>
                <a:tc>
                  <a:txBody>
                    <a:bodyPr/>
                    <a:lstStyle/>
                    <a:p>
                      <a:pPr marL="0" marR="0" algn="ctr">
                        <a:spcBef>
                          <a:spcPts val="0"/>
                        </a:spcBef>
                        <a:spcAft>
                          <a:spcPts val="0"/>
                        </a:spcAft>
                      </a:pPr>
                      <a:r>
                        <a:rPr lang="en-US" sz="1600" kern="100" dirty="0">
                          <a:effectLst/>
                          <a:latin typeface="+mn-lt"/>
                        </a:rPr>
                        <a:t> 488 microseconds</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4.88x10^{-4} s</a:t>
                      </a:r>
                    </a:p>
                  </a:txBody>
                  <a:tcPr marL="68580" marR="68580" marT="0" marB="0" anchor="ctr"/>
                </a:tc>
                <a:tc>
                  <a:txBody>
                    <a:bodyPr/>
                    <a:lstStyle/>
                    <a:p>
                      <a:pPr marL="0" marR="0" algn="ctr">
                        <a:spcBef>
                          <a:spcPts val="0"/>
                        </a:spcBef>
                        <a:spcAft>
                          <a:spcPts val="0"/>
                        </a:spcAft>
                      </a:pPr>
                      <a:r>
                        <a:rPr lang="en-US" sz="1600" kern="100" dirty="0">
                          <a:effectLst/>
                          <a:latin typeface="+mn-lt"/>
                        </a:rPr>
                        <a:t>327.87m/s </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4115527295"/>
                  </a:ext>
                </a:extLst>
              </a:tr>
              <a:tr h="691472">
                <a:tc>
                  <a:txBody>
                    <a:bodyPr/>
                    <a:lstStyle/>
                    <a:p>
                      <a:pPr marL="0" marR="0" algn="ctr">
                        <a:spcBef>
                          <a:spcPts val="0"/>
                        </a:spcBef>
                        <a:spcAft>
                          <a:spcPts val="0"/>
                        </a:spcAft>
                      </a:pPr>
                      <a:r>
                        <a:rPr lang="en-US" sz="1600" kern="100">
                          <a:effectLst/>
                          <a:latin typeface="+mn-lt"/>
                        </a:rPr>
                        <a:t>4</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 10cm</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0.20 m</a:t>
                      </a:r>
                    </a:p>
                  </a:txBody>
                  <a:tcPr marL="68580" marR="68580" marT="0" marB="0" anchor="ctr"/>
                </a:tc>
                <a:tc>
                  <a:txBody>
                    <a:bodyPr/>
                    <a:lstStyle/>
                    <a:p>
                      <a:pPr marL="0" marR="0" algn="ctr">
                        <a:spcBef>
                          <a:spcPts val="0"/>
                        </a:spcBef>
                        <a:spcAft>
                          <a:spcPts val="0"/>
                        </a:spcAft>
                      </a:pPr>
                      <a:r>
                        <a:rPr lang="en-US" sz="1600" kern="100" dirty="0">
                          <a:effectLst/>
                          <a:latin typeface="+mn-lt"/>
                        </a:rPr>
                        <a:t> 582 microseconds</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5.82x10^{-4} s</a:t>
                      </a:r>
                    </a:p>
                  </a:txBody>
                  <a:tcPr marL="68580" marR="68580" marT="0" marB="0" anchor="ctr"/>
                </a:tc>
                <a:tc>
                  <a:txBody>
                    <a:bodyPr/>
                    <a:lstStyle/>
                    <a:p>
                      <a:pPr marL="0" marR="0" algn="ctr">
                        <a:spcBef>
                          <a:spcPts val="0"/>
                        </a:spcBef>
                        <a:spcAft>
                          <a:spcPts val="0"/>
                        </a:spcAft>
                      </a:pPr>
                      <a:r>
                        <a:rPr lang="en-US" sz="1600" kern="100" dirty="0">
                          <a:effectLst/>
                          <a:latin typeface="+mn-lt"/>
                        </a:rPr>
                        <a:t> 343.64</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914470191"/>
                  </a:ext>
                </a:extLst>
              </a:tr>
              <a:tr h="691472">
                <a:tc>
                  <a:txBody>
                    <a:bodyPr/>
                    <a:lstStyle/>
                    <a:p>
                      <a:pPr marL="0" marR="0" algn="ctr">
                        <a:spcBef>
                          <a:spcPts val="0"/>
                        </a:spcBef>
                        <a:spcAft>
                          <a:spcPts val="0"/>
                        </a:spcAft>
                      </a:pPr>
                      <a:r>
                        <a:rPr lang="en-US" sz="1600" kern="100">
                          <a:effectLst/>
                          <a:latin typeface="+mn-lt"/>
                        </a:rPr>
                        <a:t>5</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 12cm</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0.24m</a:t>
                      </a:r>
                    </a:p>
                  </a:txBody>
                  <a:tcPr marL="68580" marR="68580" marT="0" marB="0" anchor="ctr"/>
                </a:tc>
                <a:tc>
                  <a:txBody>
                    <a:bodyPr/>
                    <a:lstStyle/>
                    <a:p>
                      <a:pPr marL="0" marR="0" algn="ctr">
                        <a:spcBef>
                          <a:spcPts val="0"/>
                        </a:spcBef>
                        <a:spcAft>
                          <a:spcPts val="0"/>
                        </a:spcAft>
                      </a:pPr>
                      <a:r>
                        <a:rPr lang="en-US" sz="1600" kern="100" dirty="0">
                          <a:effectLst/>
                          <a:latin typeface="+mn-lt"/>
                        </a:rPr>
                        <a:t> 671 microseconds</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00" dirty="0">
                          <a:effectLst/>
                          <a:latin typeface="+mn-lt"/>
                          <a:ea typeface="SimSun" panose="02010600030101010101" pitchFamily="2" charset="-122"/>
                          <a:cs typeface="Lucida Sans" panose="020B0602030504020204" pitchFamily="34" charset="0"/>
                        </a:rPr>
                        <a:t>6.71x10^{-4} s</a:t>
                      </a:r>
                    </a:p>
                  </a:txBody>
                  <a:tcPr marL="68580" marR="68580" marT="0" marB="0" anchor="ctr"/>
                </a:tc>
                <a:tc>
                  <a:txBody>
                    <a:bodyPr/>
                    <a:lstStyle/>
                    <a:p>
                      <a:pPr marL="0" marR="0" algn="ctr">
                        <a:spcBef>
                          <a:spcPts val="0"/>
                        </a:spcBef>
                        <a:spcAft>
                          <a:spcPts val="0"/>
                        </a:spcAft>
                      </a:pPr>
                      <a:r>
                        <a:rPr lang="en-US" sz="1600" kern="100" dirty="0">
                          <a:effectLst/>
                          <a:latin typeface="+mn-lt"/>
                        </a:rPr>
                        <a:t> 357.68</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4033095102"/>
                  </a:ext>
                </a:extLst>
              </a:tr>
            </a:tbl>
          </a:graphicData>
        </a:graphic>
      </p:graphicFrame>
    </p:spTree>
    <p:extLst>
      <p:ext uri="{BB962C8B-B14F-4D97-AF65-F5344CB8AC3E}">
        <p14:creationId xmlns:p14="http://schemas.microsoft.com/office/powerpoint/2010/main" val="939586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4769D9-FDB0-4A7D-ADED-70FACB811CF0}"/>
              </a:ext>
            </a:extLst>
          </p:cNvPr>
          <p:cNvPicPr>
            <a:picLocks noChangeAspect="1"/>
          </p:cNvPicPr>
          <p:nvPr/>
        </p:nvPicPr>
        <p:blipFill>
          <a:blip r:embed="rId2"/>
          <a:stretch>
            <a:fillRect/>
          </a:stretch>
        </p:blipFill>
        <p:spPr>
          <a:xfrm>
            <a:off x="1517345" y="5274009"/>
            <a:ext cx="3409403" cy="548640"/>
          </a:xfrm>
          <a:prstGeom prst="rect">
            <a:avLst/>
          </a:prstGeom>
        </p:spPr>
      </p:pic>
      <p:pic>
        <p:nvPicPr>
          <p:cNvPr id="10" name="Picture 9">
            <a:extLst>
              <a:ext uri="{FF2B5EF4-FFF2-40B4-BE49-F238E27FC236}">
                <a16:creationId xmlns:a16="http://schemas.microsoft.com/office/drawing/2014/main" id="{C1B3EF1A-9D73-4ECF-8D33-EFD5F820034A}"/>
              </a:ext>
            </a:extLst>
          </p:cNvPr>
          <p:cNvPicPr>
            <a:picLocks noChangeAspect="1"/>
          </p:cNvPicPr>
          <p:nvPr/>
        </p:nvPicPr>
        <p:blipFill>
          <a:blip r:embed="rId2"/>
          <a:stretch>
            <a:fillRect/>
          </a:stretch>
        </p:blipFill>
        <p:spPr>
          <a:xfrm>
            <a:off x="1517345" y="3146883"/>
            <a:ext cx="3409403" cy="548640"/>
          </a:xfrm>
          <a:prstGeom prst="rect">
            <a:avLst/>
          </a:prstGeom>
        </p:spPr>
      </p:pic>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Data </a:t>
            </a:r>
            <a:r>
              <a:rPr lang="en-US" dirty="0"/>
              <a:t>Analysis</a:t>
            </a:r>
            <a:endParaRPr lang="en-US" sz="44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9ABB22-E52E-475E-A637-B8C80B6E3197}"/>
                  </a:ext>
                </a:extLst>
              </p:cNvPr>
              <p:cNvSpPr>
                <a:spLocks noGrp="1"/>
              </p:cNvSpPr>
              <p:nvPr>
                <p:ph idx="1"/>
              </p:nvPr>
            </p:nvSpPr>
            <p:spPr>
              <a:xfrm>
                <a:off x="838200" y="1825625"/>
                <a:ext cx="10987528" cy="4351338"/>
              </a:xfrm>
            </p:spPr>
            <p:txBody>
              <a:bodyPr/>
              <a:lstStyle/>
              <a:p>
                <a:r>
                  <a:rPr lang="en-US" dirty="0"/>
                  <a:t>Average velocity from table </a:t>
                </a:r>
              </a:p>
              <a:p>
                <a:endParaRPr lang="en-US" dirty="0"/>
              </a:p>
              <a:p>
                <a:endParaRPr lang="en-US" dirty="0"/>
              </a:p>
              <a:p>
                <a:endParaRPr lang="en-US" dirty="0"/>
              </a:p>
              <a:p>
                <a:r>
                  <a:rPr lang="en-US" dirty="0"/>
                  <a:t>Percent difference 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𝑠𝑜𝑢𝑛𝑑</m:t>
                        </m:r>
                      </m:sub>
                    </m:sSub>
                    <m:r>
                      <a:rPr lang="en-US" b="0" i="1" smtClean="0">
                        <a:latin typeface="Cambria Math" panose="02040503050406030204" pitchFamily="18" charset="0"/>
                      </a:rPr>
                      <m:t>=343 </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𝑠</m:t>
                    </m:r>
                  </m:oMath>
                </a14:m>
                <a:endParaRPr lang="en-US" dirty="0"/>
              </a:p>
            </p:txBody>
          </p:sp>
        </mc:Choice>
        <mc:Fallback xmlns="">
          <p:sp>
            <p:nvSpPr>
              <p:cNvPr id="3" name="Content Placeholder 2">
                <a:extLst>
                  <a:ext uri="{FF2B5EF4-FFF2-40B4-BE49-F238E27FC236}">
                    <a16:creationId xmlns:a16="http://schemas.microsoft.com/office/drawing/2014/main" id="{359ABB22-E52E-475E-A637-B8C80B6E3197}"/>
                  </a:ext>
                </a:extLst>
              </p:cNvPr>
              <p:cNvSpPr>
                <a:spLocks noGrp="1" noRot="1" noChangeAspect="1" noMove="1" noResize="1" noEditPoints="1" noAdjustHandles="1" noChangeArrowheads="1" noChangeShapeType="1" noTextEdit="1"/>
              </p:cNvSpPr>
              <p:nvPr>
                <p:ph idx="1"/>
              </p:nvPr>
            </p:nvSpPr>
            <p:spPr>
              <a:xfrm>
                <a:off x="838200" y="1825625"/>
                <a:ext cx="10987528" cy="4351338"/>
              </a:xfrm>
              <a:blipFill>
                <a:blip r:embed="rId3"/>
                <a:stretch>
                  <a:fillRect l="-999" t="-2241"/>
                </a:stretch>
              </a:blipFill>
            </p:spPr>
            <p:txBody>
              <a:bodyPr/>
              <a:lstStyle/>
              <a:p>
                <a:r>
                  <a:rPr lang="en-US">
                    <a:noFill/>
                  </a:rPr>
                  <a:t> </a:t>
                </a:r>
              </a:p>
            </p:txBody>
          </p:sp>
        </mc:Fallback>
      </mc:AlternateContent>
      <p:sp>
        <p:nvSpPr>
          <p:cNvPr id="6" name="Footer Placeholder 5">
            <a:extLst>
              <a:ext uri="{FF2B5EF4-FFF2-40B4-BE49-F238E27FC236}">
                <a16:creationId xmlns:a16="http://schemas.microsoft.com/office/drawing/2014/main" id="{C68B303D-D4BF-4B96-8452-A25EADD7504F}"/>
              </a:ext>
            </a:extLst>
          </p:cNvPr>
          <p:cNvSpPr>
            <a:spLocks noGrp="1"/>
          </p:cNvSpPr>
          <p:nvPr>
            <p:ph type="ftr" sz="quarter" idx="11"/>
          </p:nvPr>
        </p:nvSpPr>
        <p:spPr/>
        <p:txBody>
          <a:bodyPr/>
          <a:lstStyle/>
          <a:p>
            <a:r>
              <a:rPr lang="en-US"/>
              <a:t>PHYS204 2024 Jan.</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751E027-C6AB-44A8-8B52-DC4ABBE2B670}"/>
                  </a:ext>
                </a:extLst>
              </p:cNvPr>
              <p:cNvSpPr/>
              <p:nvPr/>
            </p:nvSpPr>
            <p:spPr>
              <a:xfrm>
                <a:off x="1517345" y="2467931"/>
                <a:ext cx="5625771" cy="618374"/>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𝑎𝑣𝑔</m:t>
                          </m:r>
                        </m:sub>
                      </m:sSub>
                      <m:r>
                        <a:rPr lang="en-US" i="0">
                          <a:latin typeface="Cambria Math" panose="02040503050406030204" pitchFamily="18" charset="0"/>
                        </a:rPr>
                        <m:t>= </m:t>
                      </m:r>
                      <m:f>
                        <m:fPr>
                          <m:ctrlPr>
                            <a:rPr lang="en-US" i="1">
                              <a:latin typeface="Cambria Math" panose="02040503050406030204" pitchFamily="18" charset="0"/>
                            </a:rPr>
                          </m:ctrlPr>
                        </m:fPr>
                        <m:num>
                          <m:r>
                            <a:rPr lang="en-US" b="0" i="0" smtClean="0">
                              <a:latin typeface="Cambria Math" panose="02040503050406030204" pitchFamily="18" charset="0"/>
                            </a:rPr>
                            <m:t>410.27</m:t>
                          </m:r>
                          <m:r>
                            <a:rPr lang="en-US" i="0">
                              <a:latin typeface="Cambria Math" panose="02040503050406030204" pitchFamily="18" charset="0"/>
                            </a:rPr>
                            <m:t>+</m:t>
                          </m:r>
                          <m:r>
                            <a:rPr lang="en-US" b="0" i="0" smtClean="0">
                              <a:latin typeface="Cambria Math" panose="02040503050406030204" pitchFamily="18" charset="0"/>
                            </a:rPr>
                            <m:t>392.17</m:t>
                          </m:r>
                          <m:r>
                            <a:rPr lang="en-US" i="0">
                              <a:latin typeface="Cambria Math" panose="02040503050406030204" pitchFamily="18" charset="0"/>
                            </a:rPr>
                            <m:t>+</m:t>
                          </m:r>
                          <m:r>
                            <a:rPr lang="en-US" b="0" i="0" smtClean="0">
                              <a:latin typeface="Cambria Math" panose="02040503050406030204" pitchFamily="18" charset="0"/>
                            </a:rPr>
                            <m:t>327.87</m:t>
                          </m:r>
                          <m:r>
                            <a:rPr lang="en-US" i="0">
                              <a:latin typeface="Cambria Math" panose="02040503050406030204" pitchFamily="18" charset="0"/>
                            </a:rPr>
                            <m:t>+</m:t>
                          </m:r>
                          <m:r>
                            <a:rPr lang="en-US" b="0" i="0" smtClean="0">
                              <a:latin typeface="Cambria Math" panose="02040503050406030204" pitchFamily="18" charset="0"/>
                            </a:rPr>
                            <m:t>343.64</m:t>
                          </m:r>
                          <m:r>
                            <a:rPr lang="en-US" i="0">
                              <a:latin typeface="Cambria Math" panose="02040503050406030204" pitchFamily="18" charset="0"/>
                            </a:rPr>
                            <m:t>+</m:t>
                          </m:r>
                          <m:r>
                            <a:rPr lang="en-US" b="0" i="1" smtClean="0">
                              <a:latin typeface="Cambria Math" panose="02040503050406030204" pitchFamily="18" charset="0"/>
                            </a:rPr>
                            <m:t>357.68</m:t>
                          </m:r>
                        </m:num>
                        <m:den>
                          <m:r>
                            <a:rPr lang="en-US" i="0">
                              <a:latin typeface="Cambria Math" panose="02040503050406030204" pitchFamily="18" charset="0"/>
                            </a:rPr>
                            <m:t>5</m:t>
                          </m:r>
                        </m:den>
                      </m:f>
                      <m:r>
                        <a:rPr lang="en-US" b="0" i="1" smtClean="0">
                          <a:latin typeface="Cambria Math" panose="02040503050406030204" pitchFamily="18" charset="0"/>
                        </a:rPr>
                        <m:t> </m:t>
                      </m:r>
                    </m:oMath>
                  </m:oMathPara>
                </a14:m>
                <a:endParaRPr lang="en-US" b="0" dirty="0"/>
              </a:p>
            </p:txBody>
          </p:sp>
        </mc:Choice>
        <mc:Fallback xmlns="">
          <p:sp>
            <p:nvSpPr>
              <p:cNvPr id="4" name="Rectangle 3">
                <a:extLst>
                  <a:ext uri="{FF2B5EF4-FFF2-40B4-BE49-F238E27FC236}">
                    <a16:creationId xmlns:a16="http://schemas.microsoft.com/office/drawing/2014/main" id="{8751E027-C6AB-44A8-8B52-DC4ABBE2B670}"/>
                  </a:ext>
                </a:extLst>
              </p:cNvPr>
              <p:cNvSpPr>
                <a:spLocks noRot="1" noChangeAspect="1" noMove="1" noResize="1" noEditPoints="1" noAdjustHandles="1" noChangeArrowheads="1" noChangeShapeType="1" noTextEdit="1"/>
              </p:cNvSpPr>
              <p:nvPr/>
            </p:nvSpPr>
            <p:spPr>
              <a:xfrm>
                <a:off x="1517345" y="2467931"/>
                <a:ext cx="5625771" cy="61837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E9C1325-020B-4670-B3DB-1D82E88B0052}"/>
                  </a:ext>
                </a:extLst>
              </p:cNvPr>
              <p:cNvSpPr/>
              <p:nvPr/>
            </p:nvSpPr>
            <p:spPr>
              <a:xfrm>
                <a:off x="1517345" y="4486921"/>
                <a:ext cx="4810612" cy="62600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𝑃𝑒𝑟𝑐𝑒𝑛𝑡</m:t>
                      </m:r>
                      <m:r>
                        <a:rPr lang="en-US" i="0">
                          <a:latin typeface="Cambria Math" panose="02040503050406030204" pitchFamily="18" charset="0"/>
                        </a:rPr>
                        <m:t> </m:t>
                      </m:r>
                      <m:r>
                        <a:rPr lang="en-US" i="1">
                          <a:latin typeface="Cambria Math" panose="02040503050406030204" pitchFamily="18" charset="0"/>
                        </a:rPr>
                        <m:t>𝑑𝑖𝑓𝑓𝑒𝑟</m:t>
                      </m:r>
                      <m:r>
                        <a:rPr lang="en-US" b="0" i="1" smtClean="0">
                          <a:latin typeface="Cambria Math" panose="02040503050406030204" pitchFamily="18" charset="0"/>
                        </a:rPr>
                        <m:t>𝑒</m:t>
                      </m:r>
                      <m:r>
                        <a:rPr lang="en-US" i="1">
                          <a:latin typeface="Cambria Math" panose="02040503050406030204" pitchFamily="18" charset="0"/>
                        </a:rPr>
                        <m:t>𝑛𝑐𝑒</m:t>
                      </m:r>
                      <m:r>
                        <a:rPr lang="en-US" i="0">
                          <a:latin typeface="Cambria Math" panose="02040503050406030204" pitchFamily="18" charset="0"/>
                        </a:rPr>
                        <m:t> = </m:t>
                      </m:r>
                      <m:f>
                        <m:fPr>
                          <m:ctrlPr>
                            <a:rPr lang="en-US" i="1">
                              <a:latin typeface="Cambria Math" panose="02040503050406030204" pitchFamily="18" charset="0"/>
                            </a:rPr>
                          </m:ctrlPr>
                        </m:fPr>
                        <m:num>
                          <m:d>
                            <m:dPr>
                              <m:begChr m:val="|"/>
                              <m:endChr m:val="|"/>
                              <m:ctrlPr>
                                <a:rPr lang="en-US" i="1">
                                  <a:latin typeface="Cambria Math" panose="02040503050406030204" pitchFamily="18" charset="0"/>
                                </a:rPr>
                              </m:ctrlPr>
                            </m:dPr>
                            <m:e>
                              <m:r>
                                <a:rPr lang="en-US" b="0" i="0" smtClean="0">
                                  <a:latin typeface="Cambria Math" panose="02040503050406030204" pitchFamily="18" charset="0"/>
                                </a:rPr>
                                <m:t>366.33</m:t>
                              </m:r>
                              <m:r>
                                <a:rPr lang="en-US" i="0">
                                  <a:latin typeface="Cambria Math" panose="02040503050406030204" pitchFamily="18" charset="0"/>
                                </a:rPr>
                                <m:t>−</m:t>
                              </m:r>
                              <m:r>
                                <a:rPr lang="en-US" b="0" i="1" smtClean="0">
                                  <a:latin typeface="Cambria Math" panose="02040503050406030204" pitchFamily="18" charset="0"/>
                                </a:rPr>
                                <m:t>343</m:t>
                              </m:r>
                            </m:e>
                          </m:d>
                        </m:num>
                        <m:den>
                          <m:r>
                            <a:rPr lang="en-US" b="0" i="1" smtClean="0">
                              <a:latin typeface="Cambria Math" panose="02040503050406030204" pitchFamily="18" charset="0"/>
                            </a:rPr>
                            <m:t>343</m:t>
                          </m:r>
                        </m:den>
                      </m:f>
                      <m:r>
                        <a:rPr lang="en-US" i="1" smtClean="0">
                          <a:latin typeface="Cambria Math" panose="02040503050406030204" pitchFamily="18" charset="0"/>
                        </a:rPr>
                        <m:t>×</m:t>
                      </m:r>
                      <m:r>
                        <a:rPr lang="en-US" b="0" i="1" smtClean="0">
                          <a:latin typeface="Cambria Math" panose="02040503050406030204" pitchFamily="18" charset="0"/>
                        </a:rPr>
                        <m:t>100</m:t>
                      </m:r>
                    </m:oMath>
                  </m:oMathPara>
                </a14:m>
                <a:endParaRPr lang="en-US" b="0" dirty="0"/>
              </a:p>
            </p:txBody>
          </p:sp>
        </mc:Choice>
        <mc:Fallback xmlns="">
          <p:sp>
            <p:nvSpPr>
              <p:cNvPr id="5" name="Rectangle 4">
                <a:extLst>
                  <a:ext uri="{FF2B5EF4-FFF2-40B4-BE49-F238E27FC236}">
                    <a16:creationId xmlns:a16="http://schemas.microsoft.com/office/drawing/2014/main" id="{9E9C1325-020B-4670-B3DB-1D82E88B0052}"/>
                  </a:ext>
                </a:extLst>
              </p:cNvPr>
              <p:cNvSpPr>
                <a:spLocks noRot="1" noChangeAspect="1" noMove="1" noResize="1" noEditPoints="1" noAdjustHandles="1" noChangeArrowheads="1" noChangeShapeType="1" noTextEdit="1"/>
              </p:cNvSpPr>
              <p:nvPr/>
            </p:nvSpPr>
            <p:spPr>
              <a:xfrm>
                <a:off x="1517345" y="4486921"/>
                <a:ext cx="4810612" cy="626005"/>
              </a:xfrm>
              <a:prstGeom prst="rect">
                <a:avLst/>
              </a:prstGeom>
              <a:blipFill>
                <a:blip r:embed="rId5"/>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499C8000-0337-42DB-B74E-F41FE05FC467}"/>
              </a:ext>
            </a:extLst>
          </p:cNvPr>
          <p:cNvSpPr txBox="1"/>
          <p:nvPr/>
        </p:nvSpPr>
        <p:spPr>
          <a:xfrm>
            <a:off x="3717914" y="5203942"/>
            <a:ext cx="1126390" cy="365760"/>
          </a:xfrm>
          <a:prstGeom prst="rect">
            <a:avLst/>
          </a:prstGeom>
          <a:noFill/>
        </p:spPr>
        <p:txBody>
          <a:bodyPr wrap="square" rtlCol="0">
            <a:spAutoFit/>
          </a:bodyPr>
          <a:lstStyle/>
          <a:p>
            <a:pPr algn="ctr"/>
            <a:r>
              <a:rPr lang="en-US" dirty="0"/>
              <a:t>m/s</a:t>
            </a:r>
          </a:p>
        </p:txBody>
      </p:sp>
      <p:sp>
        <p:nvSpPr>
          <p:cNvPr id="12" name="TextBox 11">
            <a:extLst>
              <a:ext uri="{FF2B5EF4-FFF2-40B4-BE49-F238E27FC236}">
                <a16:creationId xmlns:a16="http://schemas.microsoft.com/office/drawing/2014/main" id="{C55874EC-A3B0-439C-ADEB-52723C07BA30}"/>
              </a:ext>
            </a:extLst>
          </p:cNvPr>
          <p:cNvSpPr txBox="1"/>
          <p:nvPr/>
        </p:nvSpPr>
        <p:spPr>
          <a:xfrm>
            <a:off x="3717914" y="3076816"/>
            <a:ext cx="1126390" cy="365760"/>
          </a:xfrm>
          <a:prstGeom prst="rect">
            <a:avLst/>
          </a:prstGeom>
          <a:noFill/>
        </p:spPr>
        <p:txBody>
          <a:bodyPr wrap="square" rtlCol="0">
            <a:spAutoFit/>
          </a:bodyPr>
          <a:lstStyle/>
          <a:p>
            <a:pPr algn="ctr"/>
            <a:r>
              <a:rPr lang="en-US" dirty="0"/>
              <a:t>m/s</a:t>
            </a:r>
          </a:p>
        </p:txBody>
      </p:sp>
      <p:sp>
        <p:nvSpPr>
          <p:cNvPr id="13" name="TextBox 12">
            <a:extLst>
              <a:ext uri="{FF2B5EF4-FFF2-40B4-BE49-F238E27FC236}">
                <a16:creationId xmlns:a16="http://schemas.microsoft.com/office/drawing/2014/main" id="{E5D0E75C-5A4F-413E-8467-45093B841178}"/>
              </a:ext>
            </a:extLst>
          </p:cNvPr>
          <p:cNvSpPr txBox="1"/>
          <p:nvPr/>
        </p:nvSpPr>
        <p:spPr>
          <a:xfrm>
            <a:off x="2401170" y="5203942"/>
            <a:ext cx="1126390" cy="369332"/>
          </a:xfrm>
          <a:prstGeom prst="rect">
            <a:avLst/>
          </a:prstGeom>
          <a:noFill/>
        </p:spPr>
        <p:txBody>
          <a:bodyPr wrap="square" rtlCol="0">
            <a:spAutoFit/>
          </a:bodyPr>
          <a:lstStyle/>
          <a:p>
            <a:pPr algn="ctr"/>
            <a:r>
              <a:rPr lang="en-US" dirty="0"/>
              <a:t>6.80</a:t>
            </a:r>
          </a:p>
        </p:txBody>
      </p:sp>
      <p:sp>
        <p:nvSpPr>
          <p:cNvPr id="14" name="TextBox 13">
            <a:extLst>
              <a:ext uri="{FF2B5EF4-FFF2-40B4-BE49-F238E27FC236}">
                <a16:creationId xmlns:a16="http://schemas.microsoft.com/office/drawing/2014/main" id="{62CAD3F9-C187-4247-875C-34C36A9BEF0D}"/>
              </a:ext>
            </a:extLst>
          </p:cNvPr>
          <p:cNvSpPr txBox="1"/>
          <p:nvPr/>
        </p:nvSpPr>
        <p:spPr>
          <a:xfrm>
            <a:off x="2401170" y="3076816"/>
            <a:ext cx="1126390" cy="365760"/>
          </a:xfrm>
          <a:prstGeom prst="rect">
            <a:avLst/>
          </a:prstGeom>
          <a:noFill/>
        </p:spPr>
        <p:txBody>
          <a:bodyPr wrap="square" rtlCol="0">
            <a:spAutoFit/>
          </a:bodyPr>
          <a:lstStyle/>
          <a:p>
            <a:pPr algn="ctr"/>
            <a:r>
              <a:rPr lang="en-US" dirty="0"/>
              <a:t>366.33</a:t>
            </a:r>
          </a:p>
        </p:txBody>
      </p:sp>
    </p:spTree>
    <p:extLst>
      <p:ext uri="{BB962C8B-B14F-4D97-AF65-F5344CB8AC3E}">
        <p14:creationId xmlns:p14="http://schemas.microsoft.com/office/powerpoint/2010/main" val="2589198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dirty="0"/>
              <a:t>Conclusions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p:txBody>
          <a:bodyPr>
            <a:normAutofit fontScale="92500"/>
          </a:bodyPr>
          <a:lstStyle/>
          <a:p>
            <a:pPr lvl="0"/>
            <a:r>
              <a:rPr lang="en-US" b="1" dirty="0"/>
              <a:t>Discuss the results. Comment on the possible source of errors. </a:t>
            </a:r>
          </a:p>
          <a:p>
            <a:pPr lvl="1"/>
            <a:r>
              <a:rPr lang="en-US" b="1" dirty="0"/>
              <a:t>Answer: </a:t>
            </a:r>
            <a:r>
              <a:rPr lang="en-US" dirty="0"/>
              <a:t>As I moved the object farther away from the sensor the velocity started being a lessor value. Had a weird result on the 8cm test and even after replicating that distance multiple times I kept getting the same results. Possible sources of error would be the material my object was made of, the gloss plastic of the item. Another one could be the metallic ruler I was using.</a:t>
            </a:r>
          </a:p>
          <a:p>
            <a:pPr marL="457200" lvl="1" indent="0">
              <a:buNone/>
            </a:pPr>
            <a:endParaRPr lang="en-US" dirty="0"/>
          </a:p>
          <a:p>
            <a:pPr lvl="0"/>
            <a:r>
              <a:rPr lang="en-US" b="1" dirty="0"/>
              <a:t>What is the dependence of temperature, humidity, and atmospheric pressure on the speed of sound? How does it affect the results?</a:t>
            </a:r>
          </a:p>
          <a:p>
            <a:pPr lvl="1"/>
            <a:r>
              <a:rPr lang="en-US" b="1" dirty="0"/>
              <a:t>Answer: </a:t>
            </a:r>
            <a:r>
              <a:rPr lang="en-US" dirty="0"/>
              <a:t>With a higher temperature sound can travel faster, humidity, and air pressure doesn’t have much affect on sound waves but does make sound deviate slightly from normal behavior.</a:t>
            </a:r>
            <a:endParaRPr lang="en-US" b="1" dirty="0"/>
          </a:p>
        </p:txBody>
      </p:sp>
      <p:sp>
        <p:nvSpPr>
          <p:cNvPr id="3" name="Footer Placeholder 2">
            <a:extLst>
              <a:ext uri="{FF2B5EF4-FFF2-40B4-BE49-F238E27FC236}">
                <a16:creationId xmlns:a16="http://schemas.microsoft.com/office/drawing/2014/main" id="{03B25F56-3D97-4BE7-96FB-50E0B8A2F9E6}"/>
              </a:ext>
            </a:extLst>
          </p:cNvPr>
          <p:cNvSpPr>
            <a:spLocks noGrp="1"/>
          </p:cNvSpPr>
          <p:nvPr>
            <p:ph type="ftr" sz="quarter" idx="11"/>
          </p:nvPr>
        </p:nvSpPr>
        <p:spPr/>
        <p:txBody>
          <a:bodyPr/>
          <a:lstStyle/>
          <a:p>
            <a:r>
              <a:rPr lang="en-US"/>
              <a:t>PHYS204 2024 Jan.</a:t>
            </a:r>
          </a:p>
        </p:txBody>
      </p:sp>
    </p:spTree>
    <p:extLst>
      <p:ext uri="{BB962C8B-B14F-4D97-AF65-F5344CB8AC3E}">
        <p14:creationId xmlns:p14="http://schemas.microsoft.com/office/powerpoint/2010/main" val="2064731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PHYS204 </a:t>
            </a:r>
            <a:br>
              <a:rPr lang="en-US" dirty="0"/>
            </a:br>
            <a:r>
              <a:rPr lang="en-US" dirty="0"/>
              <a:t>Project</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Gravitational Acceleration of a Free-Falling Object</a:t>
            </a:r>
          </a:p>
        </p:txBody>
      </p:sp>
      <p:sp>
        <p:nvSpPr>
          <p:cNvPr id="4" name="Footer Placeholder 3">
            <a:extLst>
              <a:ext uri="{FF2B5EF4-FFF2-40B4-BE49-F238E27FC236}">
                <a16:creationId xmlns:a16="http://schemas.microsoft.com/office/drawing/2014/main" id="{732FEE1D-FBDF-4A9B-B35D-BCACDCE94BD7}"/>
              </a:ext>
            </a:extLst>
          </p:cNvPr>
          <p:cNvSpPr>
            <a:spLocks noGrp="1"/>
          </p:cNvSpPr>
          <p:nvPr>
            <p:ph type="ftr" sz="quarter" idx="11"/>
          </p:nvPr>
        </p:nvSpPr>
        <p:spPr/>
        <p:txBody>
          <a:bodyPr/>
          <a:lstStyle/>
          <a:p>
            <a:r>
              <a:rPr lang="en-US"/>
              <a:t>PHYS204 2024 Jan.</a:t>
            </a:r>
          </a:p>
        </p:txBody>
      </p:sp>
    </p:spTree>
    <p:extLst>
      <p:ext uri="{BB962C8B-B14F-4D97-AF65-F5344CB8AC3E}">
        <p14:creationId xmlns:p14="http://schemas.microsoft.com/office/powerpoint/2010/main" val="15033449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197</TotalTime>
  <Words>1831</Words>
  <Application>Microsoft Office PowerPoint</Application>
  <PresentationFormat>Widescreen</PresentationFormat>
  <Paragraphs>282</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Bookman Old Style</vt:lpstr>
      <vt:lpstr>Cambria Math</vt:lpstr>
      <vt:lpstr>Google Sans</vt:lpstr>
      <vt:lpstr>Liberation Serif</vt:lpstr>
      <vt:lpstr>Rockwell</vt:lpstr>
      <vt:lpstr>Damask</vt:lpstr>
      <vt:lpstr>Physics and Technology by Mitchell Woodworth</vt:lpstr>
      <vt:lpstr>Introduction</vt:lpstr>
      <vt:lpstr>PHYS204 Project</vt:lpstr>
      <vt:lpstr>Experimental Set-up</vt:lpstr>
      <vt:lpstr>Raw Data</vt:lpstr>
      <vt:lpstr>Data Collection</vt:lpstr>
      <vt:lpstr>Data Analysis</vt:lpstr>
      <vt:lpstr>Conclusions</vt:lpstr>
      <vt:lpstr>PHYS204  Project</vt:lpstr>
      <vt:lpstr>Experimental Set-up</vt:lpstr>
      <vt:lpstr>Serial Monitor</vt:lpstr>
      <vt:lpstr>Excel Table  </vt:lpstr>
      <vt:lpstr>Excel Graph </vt:lpstr>
      <vt:lpstr>Data Collection</vt:lpstr>
      <vt:lpstr>Data Analysis</vt:lpstr>
      <vt:lpstr>Conclusions</vt:lpstr>
      <vt:lpstr>PHYS204 Project</vt:lpstr>
      <vt:lpstr>Excel Table </vt:lpstr>
      <vt:lpstr>Excel Graph </vt:lpstr>
      <vt:lpstr>Data Analysis </vt:lpstr>
      <vt:lpstr>Conclusions</vt:lpstr>
      <vt:lpstr>Conclusions</vt:lpstr>
      <vt:lpstr>PHYS204 Project</vt:lpstr>
      <vt:lpstr>Experimental Set-up</vt:lpstr>
      <vt:lpstr>Raw Data</vt:lpstr>
      <vt:lpstr>Data Collection</vt:lpstr>
      <vt:lpstr>Data Analysis</vt:lpstr>
      <vt:lpstr>Conclusions</vt:lpstr>
      <vt:lpstr>PHYS204 Project</vt:lpstr>
      <vt:lpstr>Experimental Set-up</vt:lpstr>
      <vt:lpstr>Raw Data</vt:lpstr>
      <vt:lpstr>Excel Graph </vt:lpstr>
      <vt:lpstr>Conclusions</vt:lpstr>
      <vt:lpstr>Challenges </vt:lpstr>
      <vt:lpstr>Career Skills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a Title</dc:title>
  <dc:creator>Marmorstein, Aaron</dc:creator>
  <cp:lastModifiedBy>Mitchell Woodworth</cp:lastModifiedBy>
  <cp:revision>10</cp:revision>
  <dcterms:created xsi:type="dcterms:W3CDTF">2022-05-26T18:48:27Z</dcterms:created>
  <dcterms:modified xsi:type="dcterms:W3CDTF">2024-02-23T21:20:00Z</dcterms:modified>
</cp:coreProperties>
</file>