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2" r:id="rId4"/>
    <p:sldId id="263" r:id="rId5"/>
    <p:sldId id="271" r:id="rId6"/>
    <p:sldId id="273" r:id="rId7"/>
    <p:sldId id="272" r:id="rId8"/>
    <p:sldId id="274" r:id="rId9"/>
    <p:sldId id="261" r:id="rId10"/>
    <p:sldId id="275" r:id="rId11"/>
    <p:sldId id="276" r:id="rId12"/>
    <p:sldId id="278" r:id="rId13"/>
    <p:sldId id="269" r:id="rId14"/>
    <p:sldId id="279" r:id="rId15"/>
    <p:sldId id="280" r:id="rId16"/>
    <p:sldId id="281" r:id="rId17"/>
    <p:sldId id="282" r:id="rId18"/>
    <p:sldId id="283" r:id="rId19"/>
    <p:sldId id="285" r:id="rId20"/>
    <p:sldId id="286" r:id="rId21"/>
    <p:sldId id="287" r:id="rId22"/>
    <p:sldId id="258" r:id="rId23"/>
    <p:sldId id="260" r:id="rId24"/>
    <p:sldId id="259" r:id="rId25"/>
    <p:sldId id="277" r:id="rId26"/>
    <p:sldId id="284"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1" autoAdjust="0"/>
    <p:restoredTop sz="94660"/>
  </p:normalViewPr>
  <p:slideViewPr>
    <p:cSldViewPr snapToGrid="0">
      <p:cViewPr varScale="1">
        <p:scale>
          <a:sx n="79" d="100"/>
          <a:sy n="79" d="100"/>
        </p:scale>
        <p:origin x="605" y="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12/18/2024</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12/18/2024</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geeksforgeeks.org/difference-between-unipolar-polar-and-bipolar-line-coding-schemes/" TargetMode="External"/><Relationship Id="rId2" Type="http://schemas.openxmlformats.org/officeDocument/2006/relationships/hyperlink" Target="https://www.allaboutcircuits.com/technical-articles/understanding-digital-oscilloscope-sample-rate-analog-bandwidth" TargetMode="External"/><Relationship Id="rId1" Type="http://schemas.openxmlformats.org/officeDocument/2006/relationships/slideLayout" Target="../slideLayouts/slideLayout2.xml"/><Relationship Id="rId4" Type="http://schemas.openxmlformats.org/officeDocument/2006/relationships/hyperlink" Target="https://www.waveform.com/a/b/guides/plenum-cable-why-and-when"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antenna-theory.com/basics/gain.php" TargetMode="External"/><Relationship Id="rId2" Type="http://schemas.openxmlformats.org/officeDocument/2006/relationships/hyperlink" Target="https://www.everythingrf.com/rf-calculators/free-space-path-loss-calculato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C5BBC-C069-7EC8-AC18-9043CC099064}"/>
              </a:ext>
            </a:extLst>
          </p:cNvPr>
          <p:cNvSpPr>
            <a:spLocks noGrp="1"/>
          </p:cNvSpPr>
          <p:nvPr>
            <p:ph type="ctrTitle"/>
          </p:nvPr>
        </p:nvSpPr>
        <p:spPr/>
        <p:txBody>
          <a:bodyPr/>
          <a:lstStyle/>
          <a:p>
            <a:r>
              <a:rPr lang="en-US" dirty="0"/>
              <a:t>NETW310 Course Work</a:t>
            </a:r>
          </a:p>
        </p:txBody>
      </p:sp>
      <p:sp>
        <p:nvSpPr>
          <p:cNvPr id="3" name="Subtitle 2">
            <a:extLst>
              <a:ext uri="{FF2B5EF4-FFF2-40B4-BE49-F238E27FC236}">
                <a16:creationId xmlns:a16="http://schemas.microsoft.com/office/drawing/2014/main" id="{D240BC2A-C0BE-0A76-064B-7F9B664F9799}"/>
              </a:ext>
            </a:extLst>
          </p:cNvPr>
          <p:cNvSpPr>
            <a:spLocks noGrp="1"/>
          </p:cNvSpPr>
          <p:nvPr>
            <p:ph type="subTitle" idx="1"/>
          </p:nvPr>
        </p:nvSpPr>
        <p:spPr/>
        <p:txBody>
          <a:bodyPr/>
          <a:lstStyle/>
          <a:p>
            <a:r>
              <a:rPr lang="en-US" dirty="0"/>
              <a:t>Mitchell Woodworth</a:t>
            </a:r>
          </a:p>
        </p:txBody>
      </p:sp>
    </p:spTree>
    <p:extLst>
      <p:ext uri="{BB962C8B-B14F-4D97-AF65-F5344CB8AC3E}">
        <p14:creationId xmlns:p14="http://schemas.microsoft.com/office/powerpoint/2010/main" val="2268667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286001" y="914400"/>
            <a:ext cx="7524945" cy="974036"/>
          </a:xfrm>
          <a:prstGeom prst="rect">
            <a:avLst/>
          </a:prstGeom>
        </p:spPr>
        <p:txBody>
          <a:bodyPr lIns="91440" tIns="45720" rIns="91440" bIns="4572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ea typeface="Calibri" panose="020F0502020204030204" pitchFamily="34" charset="0"/>
                <a:cs typeface="Times New Roman"/>
              </a:rPr>
              <a:t>The first screenshot should show the Oscilloscope-XSC1 display with the analog input signal and sampling clock at the input to the ADC. The second screenshot should show the Oscilloscope-XSC2 display with the output of the DAC. </a:t>
            </a:r>
            <a:endParaRPr lang="en-US" sz="1600"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209800" y="321365"/>
            <a:ext cx="46482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dirty="0">
                <a:solidFill>
                  <a:srgbClr val="000000"/>
                </a:solidFill>
                <a:ea typeface="Times New Roman" panose="02020603050405020304" pitchFamily="18" charset="0"/>
                <a:cs typeface="Calibri" panose="020F0502020204030204" pitchFamily="34" charset="0"/>
              </a:rPr>
              <a:t>Pulse Code Modulation (PCM) </a:t>
            </a:r>
            <a:endParaRPr lang="en-US" sz="2800" dirty="0">
              <a:solidFill>
                <a:schemeClr val="dk1"/>
              </a:solidFill>
              <a:latin typeface="+mn-lt"/>
              <a:ea typeface="+mn-ea"/>
              <a:cs typeface="+mn-cs"/>
            </a:endParaRPr>
          </a:p>
        </p:txBody>
      </p:sp>
      <p:sp>
        <p:nvSpPr>
          <p:cNvPr id="3" name="Content Placeholder 2">
            <a:extLst>
              <a:ext uri="{FF2B5EF4-FFF2-40B4-BE49-F238E27FC236}">
                <a16:creationId xmlns:a16="http://schemas.microsoft.com/office/drawing/2014/main" id="{A2DCB778-6CB1-4DD4-8633-1D0734428345}"/>
              </a:ext>
            </a:extLst>
          </p:cNvPr>
          <p:cNvSpPr>
            <a:spLocks noGrp="1"/>
          </p:cNvSpPr>
          <p:nvPr>
            <p:ph idx="1"/>
          </p:nvPr>
        </p:nvSpPr>
        <p:spPr>
          <a:xfrm>
            <a:off x="2286000" y="1888437"/>
            <a:ext cx="7524946" cy="4436163"/>
          </a:xfrm>
        </p:spPr>
        <p:txBody>
          <a:bodyPr/>
          <a:lstStyle/>
          <a:p>
            <a:pPr marL="0" indent="0">
              <a:buNone/>
            </a:pPr>
            <a:endParaRPr lang="en-US" dirty="0"/>
          </a:p>
          <a:p>
            <a:pPr marL="0" indent="0">
              <a:buNone/>
            </a:pPr>
            <a:endParaRPr lang="en-US" dirty="0"/>
          </a:p>
          <a:p>
            <a:pPr marL="0" indent="0">
              <a:buNone/>
            </a:pPr>
            <a:endParaRPr lang="en-US" dirty="0"/>
          </a:p>
          <a:p>
            <a:endParaRPr lang="en-US" dirty="0"/>
          </a:p>
          <a:p>
            <a:endParaRPr lang="en-US" dirty="0"/>
          </a:p>
          <a:p>
            <a:pPr marL="0" indent="0">
              <a:buNone/>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600" dirty="0">
                <a:latin typeface="Calibri" panose="020F0502020204030204" pitchFamily="34" charset="0"/>
                <a:ea typeface="Calibri" panose="020F0502020204030204" pitchFamily="34" charset="0"/>
                <a:cs typeface="Times New Roman" panose="02020603050405020304" pitchFamily="18" charset="0"/>
              </a:rPr>
              <a:t>What are the effects of increasing or decreasing the sampling rate? </a:t>
            </a:r>
          </a:p>
          <a:p>
            <a:pPr marL="0" indent="0">
              <a:buNone/>
            </a:pPr>
            <a:r>
              <a:rPr lang="en-US" sz="1600" b="1" dirty="0">
                <a:latin typeface="Calibri" panose="020F0502020204030204" pitchFamily="34" charset="0"/>
                <a:cs typeface="Times New Roman" panose="02020603050405020304" pitchFamily="18" charset="0"/>
              </a:rPr>
              <a:t>Answer: </a:t>
            </a:r>
            <a:r>
              <a:rPr lang="en-US" sz="1600" dirty="0">
                <a:latin typeface="Calibri" panose="020F0502020204030204" pitchFamily="34" charset="0"/>
                <a:cs typeface="Times New Roman" panose="02020603050405020304" pitchFamily="18" charset="0"/>
              </a:rPr>
              <a:t>If we change the sample rate the wavelength will space out more or get closer to each other. Resulting in sound being less likely to hear.</a:t>
            </a:r>
            <a:endParaRPr lang="en-US" sz="1600" b="1" dirty="0"/>
          </a:p>
        </p:txBody>
      </p:sp>
      <p:pic>
        <p:nvPicPr>
          <p:cNvPr id="4" name="Content Placeholder 3" descr="A screenshot of a computer&#10;&#10;Description automatically generated">
            <a:extLst>
              <a:ext uri="{FF2B5EF4-FFF2-40B4-BE49-F238E27FC236}">
                <a16:creationId xmlns:a16="http://schemas.microsoft.com/office/drawing/2014/main" id="{B7B77CD2-2472-F563-5B00-5D68BC8744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8657" y="1905450"/>
            <a:ext cx="2973134" cy="2895150"/>
          </a:xfrm>
          <a:prstGeom prst="rect">
            <a:avLst/>
          </a:prstGeom>
        </p:spPr>
      </p:pic>
      <p:pic>
        <p:nvPicPr>
          <p:cNvPr id="2" name="Content Placeholder 3" descr="A screenshot of a computer&#10;&#10;Description automatically generated">
            <a:extLst>
              <a:ext uri="{FF2B5EF4-FFF2-40B4-BE49-F238E27FC236}">
                <a16:creationId xmlns:a16="http://schemas.microsoft.com/office/drawing/2014/main" id="{F6212D70-D805-45F5-34E0-7C5817F1BA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1" y="1856687"/>
            <a:ext cx="3091543" cy="3010453"/>
          </a:xfrm>
          <a:prstGeom prst="rect">
            <a:avLst/>
          </a:prstGeom>
        </p:spPr>
      </p:pic>
    </p:spTree>
    <p:extLst>
      <p:ext uri="{BB962C8B-B14F-4D97-AF65-F5344CB8AC3E}">
        <p14:creationId xmlns:p14="http://schemas.microsoft.com/office/powerpoint/2010/main" val="3483381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23708" y="1007164"/>
            <a:ext cx="7201293" cy="685800"/>
          </a:xfrm>
          <a:prstGeom prst="rect">
            <a:avLst/>
          </a:prstGeom>
        </p:spPr>
        <p:txBody>
          <a:bodyPr lIns="91440" tIns="45720" rIns="91440" bIns="4572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Bef>
                <a:spcPts val="0"/>
              </a:spcBef>
              <a:buNone/>
            </a:pPr>
            <a:r>
              <a:rPr lang="en-US" sz="1600" dirty="0">
                <a:latin typeface="Calibri"/>
                <a:ea typeface="Calibri" panose="020F0502020204030204" pitchFamily="34" charset="0"/>
                <a:cs typeface="Times New Roman"/>
              </a:rPr>
              <a:t>This screenshot should show the power spectral densities of four-line codes: NRZ-Polar, NRZ-Unipolar, NRZ-Bipolar, and Manchester-Polar. </a:t>
            </a:r>
            <a:endParaRPr lang="en-US" sz="1600" dirty="0">
              <a:latin typeface="Calibri"/>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323707" y="351844"/>
            <a:ext cx="35814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800" dirty="0">
                <a:solidFill>
                  <a:schemeClr val="dk1"/>
                </a:solidFill>
              </a:rPr>
              <a:t>Line Codes</a:t>
            </a:r>
          </a:p>
        </p:txBody>
      </p:sp>
      <p:sp>
        <p:nvSpPr>
          <p:cNvPr id="6" name="TextBox 5">
            <a:extLst>
              <a:ext uri="{FF2B5EF4-FFF2-40B4-BE49-F238E27FC236}">
                <a16:creationId xmlns:a16="http://schemas.microsoft.com/office/drawing/2014/main" id="{5676497A-C8F1-488A-AFF5-DD8A704C0844}"/>
              </a:ext>
            </a:extLst>
          </p:cNvPr>
          <p:cNvSpPr txBox="1"/>
          <p:nvPr/>
        </p:nvSpPr>
        <p:spPr>
          <a:xfrm>
            <a:off x="2533454" y="1905000"/>
            <a:ext cx="184731" cy="2308324"/>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9" name="TextBox 8">
            <a:extLst>
              <a:ext uri="{FF2B5EF4-FFF2-40B4-BE49-F238E27FC236}">
                <a16:creationId xmlns:a16="http://schemas.microsoft.com/office/drawing/2014/main" id="{F4CC2A37-9FA8-42F2-B902-A045428BD151}"/>
              </a:ext>
            </a:extLst>
          </p:cNvPr>
          <p:cNvSpPr txBox="1"/>
          <p:nvPr/>
        </p:nvSpPr>
        <p:spPr>
          <a:xfrm>
            <a:off x="2323708" y="1981201"/>
            <a:ext cx="3772293" cy="4247317"/>
          </a:xfrm>
          <a:prstGeom prst="rect">
            <a:avLst/>
          </a:prstGeom>
          <a:noFill/>
        </p:spPr>
        <p:txBody>
          <a:bodyPr wrap="square" lIns="91440" tIns="45720" rIns="91440" bIns="45720" rtlCol="0" anchor="t">
            <a:spAutoFit/>
          </a:bodyPr>
          <a:lstStyle/>
          <a:p>
            <a:r>
              <a:rPr lang="en-US" sz="1600" dirty="0"/>
              <a:t>MATLAB Diagram Here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1" name="TextBox 10">
            <a:extLst>
              <a:ext uri="{FF2B5EF4-FFF2-40B4-BE49-F238E27FC236}">
                <a16:creationId xmlns:a16="http://schemas.microsoft.com/office/drawing/2014/main" id="{412271C5-1C64-41E8-A0B6-122B9FAA7D36}"/>
              </a:ext>
            </a:extLst>
          </p:cNvPr>
          <p:cNvSpPr txBox="1"/>
          <p:nvPr/>
        </p:nvSpPr>
        <p:spPr>
          <a:xfrm>
            <a:off x="6096000" y="1981200"/>
            <a:ext cx="3638746" cy="3754874"/>
          </a:xfrm>
          <a:prstGeom prst="rect">
            <a:avLst/>
          </a:prstGeom>
          <a:noFill/>
        </p:spPr>
        <p:txBody>
          <a:bodyPr wrap="square" rtlCol="0">
            <a:spAutoFit/>
          </a:bodyPr>
          <a:lstStyle/>
          <a:p>
            <a:r>
              <a:rPr lang="en-US" sz="1600" dirty="0">
                <a:ea typeface="Calibri" panose="020F0502020204030204" pitchFamily="34" charset="0"/>
              </a:rPr>
              <a:t>Compare the </a:t>
            </a:r>
            <a:r>
              <a:rPr lang="en-US" sz="1600" dirty="0">
                <a:latin typeface="Calibri"/>
                <a:ea typeface="Calibri" panose="020F0502020204030204" pitchFamily="34" charset="0"/>
                <a:cs typeface="Times New Roman"/>
              </a:rPr>
              <a:t>NRZ-Bipolar</a:t>
            </a:r>
            <a:r>
              <a:rPr lang="en-US" sz="1600" dirty="0">
                <a:ea typeface="Calibri" panose="020F0502020204030204" pitchFamily="34" charset="0"/>
              </a:rPr>
              <a:t> and Manchester polar codes in the diagram. </a:t>
            </a:r>
          </a:p>
          <a:p>
            <a:endParaRPr lang="en-US" sz="1600" dirty="0">
              <a:ea typeface="Calibri" panose="020F0502020204030204" pitchFamily="34" charset="0"/>
            </a:endParaRPr>
          </a:p>
          <a:p>
            <a:r>
              <a:rPr lang="en-US" sz="1600" dirty="0">
                <a:ea typeface="Calibri" panose="020F0502020204030204" pitchFamily="34" charset="0"/>
              </a:rPr>
              <a:t>Which one requires more bandwidth?</a:t>
            </a:r>
            <a:r>
              <a:rPr lang="en-US" sz="1600" b="1" dirty="0">
                <a:ea typeface="Calibri" panose="020F0502020204030204" pitchFamily="34" charset="0"/>
              </a:rPr>
              <a:t> </a:t>
            </a:r>
          </a:p>
          <a:p>
            <a:endParaRPr lang="en-US" sz="1600" b="1" dirty="0"/>
          </a:p>
          <a:p>
            <a:r>
              <a:rPr lang="en-US" sz="1600" b="1" dirty="0"/>
              <a:t>Answer: </a:t>
            </a:r>
            <a:r>
              <a:rPr lang="en-US" sz="1600" dirty="0"/>
              <a:t>NRZ-Bipolar needs to have more bandwidth.</a:t>
            </a:r>
          </a:p>
          <a:p>
            <a:endParaRPr lang="en-US" dirty="0"/>
          </a:p>
          <a:p>
            <a:endParaRPr lang="en-US" dirty="0"/>
          </a:p>
          <a:p>
            <a:endParaRPr lang="en-US" dirty="0"/>
          </a:p>
          <a:p>
            <a:endParaRPr lang="en-US" dirty="0"/>
          </a:p>
          <a:p>
            <a:endParaRPr lang="en-US" dirty="0"/>
          </a:p>
          <a:p>
            <a:endParaRPr lang="en-US" dirty="0"/>
          </a:p>
          <a:p>
            <a:endParaRPr lang="en-US" dirty="0"/>
          </a:p>
        </p:txBody>
      </p:sp>
      <p:pic>
        <p:nvPicPr>
          <p:cNvPr id="3" name="Picture 2" descr="A screen shot of a computer&#10;&#10;Description automatically generated">
            <a:extLst>
              <a:ext uri="{FF2B5EF4-FFF2-40B4-BE49-F238E27FC236}">
                <a16:creationId xmlns:a16="http://schemas.microsoft.com/office/drawing/2014/main" id="{5330A636-B653-FB00-6113-C10BCDAC5C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2332541"/>
            <a:ext cx="4023714" cy="3895977"/>
          </a:xfrm>
          <a:prstGeom prst="rect">
            <a:avLst/>
          </a:prstGeom>
        </p:spPr>
      </p:pic>
    </p:spTree>
    <p:extLst>
      <p:ext uri="{BB962C8B-B14F-4D97-AF65-F5344CB8AC3E}">
        <p14:creationId xmlns:p14="http://schemas.microsoft.com/office/powerpoint/2010/main" val="2400935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B4635-D6D9-1113-5D0B-1B55626074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0BEC78-31F4-1981-3051-FB3ED0FFCEF7}"/>
              </a:ext>
            </a:extLst>
          </p:cNvPr>
          <p:cNvSpPr>
            <a:spLocks noGrp="1"/>
          </p:cNvSpPr>
          <p:nvPr>
            <p:ph type="ctrTitle"/>
          </p:nvPr>
        </p:nvSpPr>
        <p:spPr/>
        <p:txBody>
          <a:bodyPr/>
          <a:lstStyle/>
          <a:p>
            <a:r>
              <a:rPr lang="en-US" sz="4800" dirty="0"/>
              <a:t>Cables and Structured Cabling</a:t>
            </a:r>
            <a:endParaRPr lang="en-US" dirty="0"/>
          </a:p>
        </p:txBody>
      </p:sp>
      <p:sp>
        <p:nvSpPr>
          <p:cNvPr id="3" name="Subtitle 2">
            <a:extLst>
              <a:ext uri="{FF2B5EF4-FFF2-40B4-BE49-F238E27FC236}">
                <a16:creationId xmlns:a16="http://schemas.microsoft.com/office/drawing/2014/main" id="{DB610F55-24C6-B7DB-8A1D-C1218E38DAE8}"/>
              </a:ext>
            </a:extLst>
          </p:cNvPr>
          <p:cNvSpPr>
            <a:spLocks noGrp="1"/>
          </p:cNvSpPr>
          <p:nvPr>
            <p:ph type="subTitle" idx="1"/>
          </p:nvPr>
        </p:nvSpPr>
        <p:spPr/>
        <p:txBody>
          <a:bodyPr/>
          <a:lstStyle/>
          <a:p>
            <a:r>
              <a:rPr lang="en-US" dirty="0"/>
              <a:t>NETW310 Course Work</a:t>
            </a:r>
          </a:p>
        </p:txBody>
      </p:sp>
    </p:spTree>
    <p:extLst>
      <p:ext uri="{BB962C8B-B14F-4D97-AF65-F5344CB8AC3E}">
        <p14:creationId xmlns:p14="http://schemas.microsoft.com/office/powerpoint/2010/main" val="2675848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3C22B73B-8888-45A2-85B6-7AB09F8DE173}"/>
              </a:ext>
            </a:extLst>
          </p:cNvPr>
          <p:cNvSpPr txBox="1">
            <a:spLocks/>
          </p:cNvSpPr>
          <p:nvPr/>
        </p:nvSpPr>
        <p:spPr>
          <a:xfrm>
            <a:off x="2378765" y="1330326"/>
            <a:ext cx="7313612" cy="51054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1600" dirty="0"/>
              <a:t>1. Why must the twisting in the individual wires be maintained in a UTP cable?</a:t>
            </a:r>
          </a:p>
          <a:p>
            <a:r>
              <a:rPr lang="en-US" sz="1600" dirty="0"/>
              <a:t>Answer:</a:t>
            </a:r>
          </a:p>
          <a:p>
            <a:r>
              <a:rPr lang="en-US" sz="1600" b="1" dirty="0"/>
              <a:t>Having the wires in a UTP cable are important to help reduce interference, induction and crosstalk between the wires.</a:t>
            </a:r>
          </a:p>
          <a:p>
            <a:pPr marL="342900" indent="-342900">
              <a:buFont typeface="+mj-lt"/>
              <a:buAutoNum type="arabicPeriod"/>
            </a:pPr>
            <a:endParaRPr lang="en-US" sz="1600" dirty="0"/>
          </a:p>
          <a:p>
            <a:pPr marL="342900" indent="-342900">
              <a:buFont typeface="+mj-lt"/>
              <a:buAutoNum type="arabicPeriod"/>
            </a:pPr>
            <a:endParaRPr lang="en-US" sz="1600" dirty="0"/>
          </a:p>
          <a:p>
            <a:r>
              <a:rPr lang="en-US" sz="1600" dirty="0"/>
              <a:t>2. How many inches should UTP cable be separated from 110 volts electrical cable?</a:t>
            </a:r>
          </a:p>
          <a:p>
            <a:r>
              <a:rPr lang="en-US" sz="1600" dirty="0"/>
              <a:t>Answer:</a:t>
            </a:r>
          </a:p>
          <a:p>
            <a:r>
              <a:rPr lang="en-US" sz="1600" b="1" dirty="0"/>
              <a:t>Electrical cables should be 12-inches away from UTP cables.</a:t>
            </a:r>
          </a:p>
          <a:p>
            <a:pPr marL="342900" indent="-342900">
              <a:buFont typeface="+mj-lt"/>
              <a:buAutoNum type="arabicPeriod"/>
            </a:pPr>
            <a:endParaRPr lang="en-US" sz="1600" dirty="0"/>
          </a:p>
          <a:p>
            <a:pPr marL="342900" indent="-342900">
              <a:buFont typeface="+mj-lt"/>
              <a:buAutoNum type="arabicPeriod"/>
            </a:pPr>
            <a:endParaRPr lang="en-US" sz="1600" dirty="0"/>
          </a:p>
          <a:p>
            <a:r>
              <a:rPr lang="en-US" sz="1600" dirty="0"/>
              <a:t>3. Horizontal cabling connects what areas to each other?</a:t>
            </a:r>
          </a:p>
          <a:p>
            <a:r>
              <a:rPr lang="en-US" sz="1600" dirty="0"/>
              <a:t>Answer:</a:t>
            </a:r>
          </a:p>
          <a:p>
            <a:r>
              <a:rPr lang="en-US" sz="1600" b="1" dirty="0"/>
              <a:t>We see horizontal cabling connect servers in telecommunication rooms through out the building to individual workstation ports.</a:t>
            </a:r>
          </a:p>
        </p:txBody>
      </p:sp>
      <p:sp>
        <p:nvSpPr>
          <p:cNvPr id="4" name="Title 3">
            <a:extLst>
              <a:ext uri="{FF2B5EF4-FFF2-40B4-BE49-F238E27FC236}">
                <a16:creationId xmlns:a16="http://schemas.microsoft.com/office/drawing/2014/main" id="{98EC6425-D2AA-4ED7-8955-375BF90E2444}"/>
              </a:ext>
            </a:extLst>
          </p:cNvPr>
          <p:cNvSpPr>
            <a:spLocks noGrp="1"/>
          </p:cNvSpPr>
          <p:nvPr>
            <p:ph type="title"/>
          </p:nvPr>
        </p:nvSpPr>
        <p:spPr>
          <a:xfrm>
            <a:off x="2362200" y="609600"/>
            <a:ext cx="5486400" cy="566738"/>
          </a:xfrm>
        </p:spPr>
        <p:txBody>
          <a:bodyPr>
            <a:noAutofit/>
          </a:bodyPr>
          <a:lstStyle/>
          <a:p>
            <a:r>
              <a:rPr lang="en-US" sz="2800" dirty="0">
                <a:solidFill>
                  <a:schemeClr val="bg1"/>
                </a:solidFill>
              </a:rPr>
              <a:t>Questions</a:t>
            </a:r>
          </a:p>
        </p:txBody>
      </p:sp>
    </p:spTree>
    <p:extLst>
      <p:ext uri="{BB962C8B-B14F-4D97-AF65-F5344CB8AC3E}">
        <p14:creationId xmlns:p14="http://schemas.microsoft.com/office/powerpoint/2010/main" val="98318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3C22B73B-8888-45A2-85B6-7AB09F8DE173}"/>
              </a:ext>
            </a:extLst>
          </p:cNvPr>
          <p:cNvSpPr txBox="1">
            <a:spLocks/>
          </p:cNvSpPr>
          <p:nvPr/>
        </p:nvSpPr>
        <p:spPr>
          <a:xfrm>
            <a:off x="2378765" y="1330326"/>
            <a:ext cx="7313612" cy="51054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1600" dirty="0"/>
              <a:t>4. What is a plenum rated cable?</a:t>
            </a:r>
          </a:p>
          <a:p>
            <a:r>
              <a:rPr lang="en-US" sz="1600" dirty="0"/>
              <a:t>Answer:</a:t>
            </a:r>
          </a:p>
          <a:p>
            <a:r>
              <a:rPr lang="en-US" sz="1600" b="1" dirty="0" err="1"/>
              <a:t>Plunum</a:t>
            </a:r>
            <a:r>
              <a:rPr lang="en-US" sz="1600" b="1" dirty="0"/>
              <a:t> Rated cables are UTP cables that are made specifically for crawl space installation. The cables are made to be more fire-resistant and low-smoke producing materials. These cables are the most expensive kind.</a:t>
            </a:r>
          </a:p>
          <a:p>
            <a:pPr marL="342900" indent="-342900">
              <a:buFont typeface="+mj-lt"/>
              <a:buAutoNum type="arabicPeriod"/>
            </a:pPr>
            <a:endParaRPr lang="en-US" sz="1600" dirty="0"/>
          </a:p>
          <a:p>
            <a:pPr marL="342900" indent="-342900">
              <a:buFont typeface="+mj-lt"/>
              <a:buAutoNum type="arabicPeriod"/>
            </a:pPr>
            <a:endParaRPr lang="en-US" sz="1600" dirty="0"/>
          </a:p>
          <a:p>
            <a:r>
              <a:rPr lang="en-US" sz="1600" dirty="0"/>
              <a:t>5. What is a riser tube used for?</a:t>
            </a:r>
          </a:p>
          <a:p>
            <a:r>
              <a:rPr lang="en-US" sz="1600" dirty="0"/>
              <a:t>Answer:</a:t>
            </a:r>
          </a:p>
          <a:p>
            <a:r>
              <a:rPr lang="en-US" sz="1600" b="1" dirty="0"/>
              <a:t>Riser tubes are what help transfer cables between floors and will reduce interference from moving between floors.</a:t>
            </a:r>
          </a:p>
          <a:p>
            <a:pPr marL="342900" indent="-342900">
              <a:buFont typeface="+mj-lt"/>
              <a:buAutoNum type="arabicPeriod"/>
            </a:pPr>
            <a:endParaRPr lang="en-US" sz="1600" dirty="0"/>
          </a:p>
          <a:p>
            <a:pPr marL="342900" indent="-342900">
              <a:buFont typeface="+mj-lt"/>
              <a:buAutoNum type="arabicPeriod"/>
            </a:pPr>
            <a:endParaRPr lang="en-US" sz="1600" dirty="0"/>
          </a:p>
          <a:p>
            <a:r>
              <a:rPr lang="en-US" sz="1600" dirty="0"/>
              <a:t>6. Is the grounding of equipment mostly a safety or a performance concern?</a:t>
            </a:r>
          </a:p>
          <a:p>
            <a:r>
              <a:rPr lang="en-US" sz="1600" dirty="0"/>
              <a:t>Answer:</a:t>
            </a:r>
          </a:p>
          <a:p>
            <a:r>
              <a:rPr lang="en-US" sz="1600" b="1" dirty="0"/>
              <a:t>Grounding of equipment is very crucial as it will prevent injuries. Electrical injuries is common if not cautious when working with electrical. So it’s important to make sure your equipment is grounded.</a:t>
            </a:r>
          </a:p>
        </p:txBody>
      </p:sp>
      <p:sp>
        <p:nvSpPr>
          <p:cNvPr id="4" name="Title 3">
            <a:extLst>
              <a:ext uri="{FF2B5EF4-FFF2-40B4-BE49-F238E27FC236}">
                <a16:creationId xmlns:a16="http://schemas.microsoft.com/office/drawing/2014/main" id="{98EC6425-D2AA-4ED7-8955-375BF90E2444}"/>
              </a:ext>
            </a:extLst>
          </p:cNvPr>
          <p:cNvSpPr>
            <a:spLocks noGrp="1"/>
          </p:cNvSpPr>
          <p:nvPr>
            <p:ph type="title"/>
          </p:nvPr>
        </p:nvSpPr>
        <p:spPr>
          <a:xfrm>
            <a:off x="2362200" y="609600"/>
            <a:ext cx="5486400" cy="566738"/>
          </a:xfrm>
        </p:spPr>
        <p:txBody>
          <a:bodyPr>
            <a:noAutofit/>
          </a:bodyPr>
          <a:lstStyle/>
          <a:p>
            <a:r>
              <a:rPr lang="en-US" sz="2800" dirty="0">
                <a:solidFill>
                  <a:schemeClr val="bg1"/>
                </a:solidFill>
              </a:rPr>
              <a:t>Questions</a:t>
            </a:r>
          </a:p>
        </p:txBody>
      </p:sp>
    </p:spTree>
    <p:extLst>
      <p:ext uri="{BB962C8B-B14F-4D97-AF65-F5344CB8AC3E}">
        <p14:creationId xmlns:p14="http://schemas.microsoft.com/office/powerpoint/2010/main" val="3378815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AE617-9B85-1ABC-3328-F1984A7AAE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52120E-3428-FDBD-F7E8-0B59DB85704D}"/>
              </a:ext>
            </a:extLst>
          </p:cNvPr>
          <p:cNvSpPr>
            <a:spLocks noGrp="1"/>
          </p:cNvSpPr>
          <p:nvPr>
            <p:ph type="ctrTitle"/>
          </p:nvPr>
        </p:nvSpPr>
        <p:spPr/>
        <p:txBody>
          <a:bodyPr/>
          <a:lstStyle/>
          <a:p>
            <a:r>
              <a:rPr lang="en-US" sz="4800" dirty="0"/>
              <a:t>Antenna Gain and Free Space Path Loss</a:t>
            </a:r>
            <a:endParaRPr lang="en-US" dirty="0"/>
          </a:p>
        </p:txBody>
      </p:sp>
      <p:sp>
        <p:nvSpPr>
          <p:cNvPr id="3" name="Subtitle 2">
            <a:extLst>
              <a:ext uri="{FF2B5EF4-FFF2-40B4-BE49-F238E27FC236}">
                <a16:creationId xmlns:a16="http://schemas.microsoft.com/office/drawing/2014/main" id="{999447ED-E301-0FA9-42C7-E0E54E6C722C}"/>
              </a:ext>
            </a:extLst>
          </p:cNvPr>
          <p:cNvSpPr>
            <a:spLocks noGrp="1"/>
          </p:cNvSpPr>
          <p:nvPr>
            <p:ph type="subTitle" idx="1"/>
          </p:nvPr>
        </p:nvSpPr>
        <p:spPr/>
        <p:txBody>
          <a:bodyPr/>
          <a:lstStyle/>
          <a:p>
            <a:r>
              <a:rPr lang="en-US" dirty="0"/>
              <a:t>NETW310 Course Work</a:t>
            </a:r>
          </a:p>
        </p:txBody>
      </p:sp>
    </p:spTree>
    <p:extLst>
      <p:ext uri="{BB962C8B-B14F-4D97-AF65-F5344CB8AC3E}">
        <p14:creationId xmlns:p14="http://schemas.microsoft.com/office/powerpoint/2010/main" val="2615865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3C22B73B-8888-45A2-85B6-7AB09F8DE173}"/>
              </a:ext>
            </a:extLst>
          </p:cNvPr>
          <p:cNvSpPr txBox="1">
            <a:spLocks/>
          </p:cNvSpPr>
          <p:nvPr/>
        </p:nvSpPr>
        <p:spPr>
          <a:xfrm>
            <a:off x="1981200" y="1143000"/>
            <a:ext cx="8229600" cy="51054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1600" dirty="0"/>
              <a:t>1. What is the maximum theoretical antenna gain of a common dish antenna at the 2.4 GHz band?  </a:t>
            </a:r>
          </a:p>
          <a:p>
            <a:r>
              <a:rPr lang="en-US" sz="1600" b="1" dirty="0"/>
              <a:t>Answer: 22.379 </a:t>
            </a:r>
            <a:r>
              <a:rPr lang="en-US" sz="1600" b="1" dirty="0" err="1"/>
              <a:t>dBi</a:t>
            </a:r>
            <a:endParaRPr lang="en-US" sz="1600" b="1" dirty="0"/>
          </a:p>
          <a:p>
            <a:endParaRPr lang="en-US" sz="1600" dirty="0"/>
          </a:p>
          <a:p>
            <a:r>
              <a:rPr lang="en-US" sz="1600" dirty="0"/>
              <a:t>2. What is the maximum theoretical antenna gain of a common dish antenna at the 5 GHz band? </a:t>
            </a:r>
          </a:p>
          <a:p>
            <a:r>
              <a:rPr lang="en-US" sz="1600" b="1" dirty="0"/>
              <a:t>Answer: 29.070 dB</a:t>
            </a:r>
          </a:p>
          <a:p>
            <a:endParaRPr lang="en-US" sz="1600" dirty="0"/>
          </a:p>
          <a:p>
            <a:r>
              <a:rPr lang="en-US" sz="1600" dirty="0"/>
              <a:t>3. Given the same sized reflector, which signals, high-frequency, or low-frequency, can be more efficiently focused by a common dish antenna (i.e., result in a higher antenna gain)? </a:t>
            </a:r>
          </a:p>
          <a:p>
            <a:r>
              <a:rPr lang="en-US" sz="1600" b="1" dirty="0"/>
              <a:t>Answer: A High-Frequency signal</a:t>
            </a:r>
          </a:p>
          <a:p>
            <a:endParaRPr lang="en-US" sz="1600" dirty="0"/>
          </a:p>
          <a:p>
            <a:r>
              <a:rPr lang="en-US" sz="1600" dirty="0"/>
              <a:t>4. What is the maximum theoretical antenna gain of the dish antenna used in the VLA radio telescopes in New Mexico at the 5 GHz band? </a:t>
            </a:r>
          </a:p>
          <a:p>
            <a:r>
              <a:rPr lang="en-US" sz="1600" b="1" dirty="0"/>
              <a:t>Answer: 63.059 </a:t>
            </a:r>
            <a:r>
              <a:rPr lang="en-US" sz="1600" b="1" dirty="0" err="1"/>
              <a:t>dBi</a:t>
            </a:r>
            <a:r>
              <a:rPr lang="en-US" sz="1600" b="1" dirty="0"/>
              <a:t> 5</a:t>
            </a:r>
          </a:p>
          <a:p>
            <a:endParaRPr lang="en-US" sz="1600" dirty="0"/>
          </a:p>
          <a:p>
            <a:r>
              <a:rPr lang="en-US" sz="1600" dirty="0"/>
              <a:t>5. Given the same signal frequency, which dish antennas, large-sized or small-sized, are more efficient at focusing the signal (i.e., result in a higher antenna gain)? </a:t>
            </a:r>
          </a:p>
          <a:p>
            <a:r>
              <a:rPr lang="en-US" sz="1600" b="1" dirty="0"/>
              <a:t>Answer: Larger Dish</a:t>
            </a:r>
          </a:p>
          <a:p>
            <a:endParaRPr lang="en-US" sz="1600" b="1" dirty="0"/>
          </a:p>
        </p:txBody>
      </p:sp>
      <p:sp>
        <p:nvSpPr>
          <p:cNvPr id="4" name="Title 3">
            <a:extLst>
              <a:ext uri="{FF2B5EF4-FFF2-40B4-BE49-F238E27FC236}">
                <a16:creationId xmlns:a16="http://schemas.microsoft.com/office/drawing/2014/main" id="{98EC6425-D2AA-4ED7-8955-375BF90E2444}"/>
              </a:ext>
            </a:extLst>
          </p:cNvPr>
          <p:cNvSpPr>
            <a:spLocks noGrp="1"/>
          </p:cNvSpPr>
          <p:nvPr>
            <p:ph type="title"/>
          </p:nvPr>
        </p:nvSpPr>
        <p:spPr>
          <a:xfrm>
            <a:off x="1981201" y="381000"/>
            <a:ext cx="5818139" cy="566738"/>
          </a:xfrm>
        </p:spPr>
        <p:txBody>
          <a:bodyPr>
            <a:noAutofit/>
          </a:bodyPr>
          <a:lstStyle/>
          <a:p>
            <a:r>
              <a:rPr lang="en-US" sz="2800" dirty="0">
                <a:solidFill>
                  <a:schemeClr val="bg1"/>
                </a:solidFill>
              </a:rPr>
              <a:t>Antenna Gain</a:t>
            </a:r>
          </a:p>
        </p:txBody>
      </p:sp>
    </p:spTree>
    <p:extLst>
      <p:ext uri="{BB962C8B-B14F-4D97-AF65-F5344CB8AC3E}">
        <p14:creationId xmlns:p14="http://schemas.microsoft.com/office/powerpoint/2010/main" val="3846903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3C22B73B-8888-45A2-85B6-7AB09F8DE173}"/>
              </a:ext>
            </a:extLst>
          </p:cNvPr>
          <p:cNvSpPr txBox="1">
            <a:spLocks/>
          </p:cNvSpPr>
          <p:nvPr/>
        </p:nvSpPr>
        <p:spPr>
          <a:xfrm>
            <a:off x="1944757" y="1066800"/>
            <a:ext cx="8534400" cy="5334000"/>
          </a:xfrm>
          <a:prstGeom prst="rect">
            <a:avLst/>
          </a:prstGeom>
        </p:spPr>
        <p:txBody>
          <a:bodyPr vert="horz" lIns="91440" tIns="45720" rIns="91440" bIns="45720" rtlCol="0">
            <a:normAutofit fontScale="92500" lnSpcReduction="20000"/>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marL="342900" indent="-342900">
              <a:buAutoNum type="arabicPeriod"/>
            </a:pPr>
            <a:r>
              <a:rPr lang="en-US" sz="1700" dirty="0"/>
              <a:t>What is the free space path loss in dB at the 2.4 GHz band?</a:t>
            </a:r>
          </a:p>
          <a:p>
            <a:r>
              <a:rPr lang="en-US" sz="1700" b="1" dirty="0"/>
              <a:t>Answer: 40dB</a:t>
            </a:r>
          </a:p>
          <a:p>
            <a:endParaRPr lang="en-US" sz="1700" dirty="0"/>
          </a:p>
          <a:p>
            <a:r>
              <a:rPr lang="en-US" sz="1700" dirty="0"/>
              <a:t>2. What is the free space path loss in dB at the 5 GHz band?</a:t>
            </a:r>
          </a:p>
          <a:p>
            <a:r>
              <a:rPr lang="en-US" sz="1700" dirty="0"/>
              <a:t> </a:t>
            </a:r>
            <a:r>
              <a:rPr lang="en-US" sz="1700" b="1" dirty="0"/>
              <a:t>Answer: 45 dB</a:t>
            </a:r>
          </a:p>
          <a:p>
            <a:endParaRPr lang="en-US" sz="1700" dirty="0"/>
          </a:p>
          <a:p>
            <a:r>
              <a:rPr lang="en-US" sz="1700" dirty="0"/>
              <a:t>3. How does the free space path loss at a higher frequency (e.g., the 5 GHz band) compare with that at a lower frequency (e.g., the 2.4 GHz band)? </a:t>
            </a:r>
          </a:p>
          <a:p>
            <a:r>
              <a:rPr lang="en-US" sz="1700" b="1" dirty="0"/>
              <a:t>Answer: They experience greater free space loss due to the expansion of the signal.</a:t>
            </a:r>
            <a:endParaRPr lang="en-US" sz="1700" dirty="0"/>
          </a:p>
          <a:p>
            <a:endParaRPr lang="en-US" sz="1700" dirty="0"/>
          </a:p>
          <a:p>
            <a:r>
              <a:rPr lang="en-US" sz="1700" dirty="0"/>
              <a:t>4. What is the free space path loss in dB over 20 meters at the 2.4 GHz band? </a:t>
            </a:r>
          </a:p>
          <a:p>
            <a:r>
              <a:rPr lang="en-US" sz="1700" b="1" dirty="0"/>
              <a:t>Answer: 66.07 dB</a:t>
            </a:r>
          </a:p>
          <a:p>
            <a:endParaRPr lang="en-US" sz="1700" dirty="0"/>
          </a:p>
          <a:p>
            <a:r>
              <a:rPr lang="en-US" sz="1700" dirty="0"/>
              <a:t>5. What is the free space path loss in dB over 40 meters at the 2.4 GHz band? </a:t>
            </a:r>
          </a:p>
          <a:p>
            <a:r>
              <a:rPr lang="en-US" sz="1700" b="1" dirty="0"/>
              <a:t>Answer: 72.09 dB</a:t>
            </a:r>
          </a:p>
          <a:p>
            <a:endParaRPr lang="en-US" sz="1700" b="1" dirty="0"/>
          </a:p>
          <a:p>
            <a:r>
              <a:rPr lang="en-US" sz="1700" dirty="0"/>
              <a:t>6. What is the free space path loss in dB over 80 meters at the 2.4 GHz band? </a:t>
            </a:r>
          </a:p>
          <a:p>
            <a:r>
              <a:rPr lang="en-US" sz="1700" b="1" dirty="0"/>
              <a:t>Answer: 78.10 dB</a:t>
            </a:r>
          </a:p>
          <a:p>
            <a:endParaRPr lang="en-US" sz="1700" b="1" dirty="0"/>
          </a:p>
          <a:p>
            <a:r>
              <a:rPr lang="en-US" sz="1700" dirty="0"/>
              <a:t>7. When the distance doubles, how does free space path loss in dB change approximately? </a:t>
            </a:r>
          </a:p>
          <a:p>
            <a:r>
              <a:rPr lang="en-US" sz="1700" b="1" dirty="0"/>
              <a:t>Answer: 6 dB</a:t>
            </a:r>
          </a:p>
          <a:p>
            <a:endParaRPr lang="en-US" sz="1600" dirty="0"/>
          </a:p>
        </p:txBody>
      </p:sp>
      <p:sp>
        <p:nvSpPr>
          <p:cNvPr id="4" name="Title 3">
            <a:extLst>
              <a:ext uri="{FF2B5EF4-FFF2-40B4-BE49-F238E27FC236}">
                <a16:creationId xmlns:a16="http://schemas.microsoft.com/office/drawing/2014/main" id="{98EC6425-D2AA-4ED7-8955-375BF90E2444}"/>
              </a:ext>
            </a:extLst>
          </p:cNvPr>
          <p:cNvSpPr>
            <a:spLocks noGrp="1"/>
          </p:cNvSpPr>
          <p:nvPr>
            <p:ph type="title"/>
          </p:nvPr>
        </p:nvSpPr>
        <p:spPr>
          <a:xfrm>
            <a:off x="1981201" y="381000"/>
            <a:ext cx="5818139" cy="566738"/>
          </a:xfrm>
        </p:spPr>
        <p:txBody>
          <a:bodyPr>
            <a:noAutofit/>
          </a:bodyPr>
          <a:lstStyle/>
          <a:p>
            <a:r>
              <a:rPr lang="en-US" sz="2800" dirty="0">
                <a:solidFill>
                  <a:schemeClr val="bg1"/>
                </a:solidFill>
              </a:rPr>
              <a:t>Free Space Path Loss</a:t>
            </a:r>
          </a:p>
        </p:txBody>
      </p:sp>
    </p:spTree>
    <p:extLst>
      <p:ext uri="{BB962C8B-B14F-4D97-AF65-F5344CB8AC3E}">
        <p14:creationId xmlns:p14="http://schemas.microsoft.com/office/powerpoint/2010/main" val="4071258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Text Placeholder 6">
                <a:extLst>
                  <a:ext uri="{FF2B5EF4-FFF2-40B4-BE49-F238E27FC236}">
                    <a16:creationId xmlns:a16="http://schemas.microsoft.com/office/drawing/2014/main" id="{3C22B73B-8888-45A2-85B6-7AB09F8DE173}"/>
                  </a:ext>
                </a:extLst>
              </p:cNvPr>
              <p:cNvSpPr txBox="1">
                <a:spLocks/>
              </p:cNvSpPr>
              <p:nvPr/>
            </p:nvSpPr>
            <p:spPr>
              <a:xfrm>
                <a:off x="1981200" y="1143000"/>
                <a:ext cx="7696200" cy="51054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nSpc>
                    <a:spcPct val="115000"/>
                  </a:lnSpc>
                  <a:spcBef>
                    <a:spcPts val="0"/>
                  </a:spcBef>
                </a:pPr>
                <a:r>
                  <a:rPr lang="en-US" sz="1600" dirty="0"/>
                  <a:t>8. </a:t>
                </a:r>
                <a:r>
                  <a:rPr lang="en-US" sz="1600" dirty="0">
                    <a:solidFill>
                      <a:schemeClr val="tx1"/>
                    </a:solidFill>
                    <a:ea typeface="Calibri" panose="020F0502020204030204" pitchFamily="34" charset="0"/>
                    <a:cs typeface="Times New Roman" panose="02020603050405020304" pitchFamily="18" charset="0"/>
                  </a:rPr>
                  <a:t>Use a scientific calculator to calculate Delta </a:t>
                </a:r>
                <a14:m>
                  <m:oMath xmlns:m="http://schemas.openxmlformats.org/officeDocument/2006/math">
                    <m:sSub>
                      <m:sSubPr>
                        <m:ctrlPr>
                          <a:rPr lang="en-US" sz="16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𝐿</m:t>
                        </m:r>
                      </m:e>
                      <m:sub>
                        <m:r>
                          <a:rPr lang="en-US" sz="1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𝑓𝑆</m:t>
                        </m:r>
                      </m:sub>
                    </m:sSub>
                  </m:oMath>
                </a14:m>
                <a:r>
                  <a:rPr lang="en-US" sz="1600" dirty="0">
                    <a:solidFill>
                      <a:schemeClr val="tx1"/>
                    </a:solidFill>
                    <a:ea typeface="Calibri" panose="020F0502020204030204" pitchFamily="34" charset="0"/>
                    <a:cs typeface="Times New Roman" panose="02020603050405020304" pitchFamily="18" charset="0"/>
                  </a:rPr>
                  <a:t> for D1 = 20 meters and D2 = 40 meters. </a:t>
                </a:r>
              </a:p>
              <a:p>
                <a:pPr>
                  <a:lnSpc>
                    <a:spcPct val="115000"/>
                  </a:lnSpc>
                  <a:spcBef>
                    <a:spcPts val="0"/>
                  </a:spcBef>
                </a:pPr>
                <a:endParaRPr lang="en-US" sz="1600" dirty="0">
                  <a:ea typeface="Calibri" panose="020F0502020204030204" pitchFamily="34" charset="0"/>
                  <a:cs typeface="Times New Roman" panose="02020603050405020304" pitchFamily="18" charset="0"/>
                </a:endParaRPr>
              </a:p>
              <a:p>
                <a:pPr>
                  <a:lnSpc>
                    <a:spcPct val="115000"/>
                  </a:lnSpc>
                  <a:spcBef>
                    <a:spcPts val="0"/>
                  </a:spcBef>
                </a:pPr>
                <a:r>
                  <a:rPr lang="en-US" sz="1600" b="1" dirty="0">
                    <a:ea typeface="Calibri" panose="020F0502020204030204" pitchFamily="34" charset="0"/>
                    <a:cs typeface="Times New Roman" panose="02020603050405020304" pitchFamily="18" charset="0"/>
                  </a:rPr>
                  <a:t>Answer: </a:t>
                </a:r>
                <a:r>
                  <a:rPr lang="en-US" sz="1600" dirty="0">
                    <a:solidFill>
                      <a:schemeClr val="tx1"/>
                    </a:solidFill>
                    <a:ea typeface="Calibri" panose="020F0502020204030204" pitchFamily="34" charset="0"/>
                    <a:cs typeface="Times New Roman" panose="02020603050405020304" pitchFamily="18" charset="0"/>
                  </a:rPr>
                  <a:t>Delta </a:t>
                </a:r>
                <a14:m>
                  <m:oMath xmlns:m="http://schemas.openxmlformats.org/officeDocument/2006/math">
                    <m:sSub>
                      <m:sSubPr>
                        <m:ctrlPr>
                          <a:rPr lang="en-US" sz="16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𝐿</m:t>
                        </m:r>
                      </m:e>
                      <m:sub>
                        <m:r>
                          <a:rPr lang="en-US" sz="1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𝑓𝑆</m:t>
                        </m:r>
                        <m:r>
                          <a:rPr lang="en-US" sz="1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sub>
                    </m:sSub>
                  </m:oMath>
                </a14:m>
                <a:r>
                  <a:rPr lang="en-US" sz="1600" dirty="0">
                    <a:solidFill>
                      <a:schemeClr val="tx1"/>
                    </a:solidFill>
                    <a:ea typeface="Calibri" panose="020F0502020204030204" pitchFamily="34" charset="0"/>
                    <a:cs typeface="Times New Roman" panose="02020603050405020304" pitchFamily="18" charset="0"/>
                  </a:rPr>
                  <a:t>= </a:t>
                </a:r>
                <a:r>
                  <a:rPr lang="en-US" sz="1600" b="1" dirty="0">
                    <a:solidFill>
                      <a:schemeClr val="tx1"/>
                    </a:solidFill>
                    <a:ea typeface="Calibri" panose="020F0502020204030204" pitchFamily="34" charset="0"/>
                    <a:cs typeface="Times New Roman" panose="02020603050405020304" pitchFamily="18" charset="0"/>
                  </a:rPr>
                  <a:t>-6.02</a:t>
                </a:r>
              </a:p>
              <a:p>
                <a:r>
                  <a:rPr lang="en-US" sz="1600" dirty="0"/>
                  <a:t> </a:t>
                </a:r>
              </a:p>
              <a:p>
                <a:r>
                  <a:rPr lang="en-US" sz="1600" dirty="0"/>
                  <a:t>9. </a:t>
                </a:r>
                <a:r>
                  <a:rPr lang="en-US" sz="1600" dirty="0">
                    <a:ea typeface="Calibri" panose="020F0502020204030204" pitchFamily="34" charset="0"/>
                    <a:cs typeface="Times New Roman" panose="02020603050405020304" pitchFamily="18" charset="0"/>
                  </a:rPr>
                  <a:t>Is your calculation approximately the same as the result from Part 1 Step 2?</a:t>
                </a:r>
              </a:p>
              <a:p>
                <a:r>
                  <a:rPr lang="en-US" sz="1600" b="1" dirty="0"/>
                  <a:t>Answer: No it’s off by a lot.</a:t>
                </a:r>
              </a:p>
              <a:p>
                <a:endParaRPr lang="en-US" sz="1600" dirty="0"/>
              </a:p>
            </p:txBody>
          </p:sp>
        </mc:Choice>
        <mc:Fallback>
          <p:sp>
            <p:nvSpPr>
              <p:cNvPr id="6" name="Text Placeholder 6">
                <a:extLst>
                  <a:ext uri="{FF2B5EF4-FFF2-40B4-BE49-F238E27FC236}">
                    <a16:creationId xmlns:a16="http://schemas.microsoft.com/office/drawing/2014/main" id="{3C22B73B-8888-45A2-85B6-7AB09F8DE173}"/>
                  </a:ext>
                </a:extLst>
              </p:cNvPr>
              <p:cNvSpPr txBox="1">
                <a:spLocks noRot="1" noChangeAspect="1" noMove="1" noResize="1" noEditPoints="1" noAdjustHandles="1" noChangeArrowheads="1" noChangeShapeType="1" noTextEdit="1"/>
              </p:cNvSpPr>
              <p:nvPr/>
            </p:nvSpPr>
            <p:spPr>
              <a:xfrm>
                <a:off x="1981200" y="1143000"/>
                <a:ext cx="7696200" cy="5105400"/>
              </a:xfrm>
              <a:prstGeom prst="rect">
                <a:avLst/>
              </a:prstGeom>
              <a:blipFill>
                <a:blip r:embed="rId2"/>
                <a:stretch>
                  <a:fillRect l="-396" r="-238"/>
                </a:stretch>
              </a:blipFill>
            </p:spPr>
            <p:txBody>
              <a:bodyPr/>
              <a:lstStyle/>
              <a:p>
                <a:r>
                  <a:rPr lang="en-US">
                    <a:noFill/>
                  </a:rPr>
                  <a:t> </a:t>
                </a:r>
              </a:p>
            </p:txBody>
          </p:sp>
        </mc:Fallback>
      </mc:AlternateContent>
      <p:sp>
        <p:nvSpPr>
          <p:cNvPr id="4" name="Title 3">
            <a:extLst>
              <a:ext uri="{FF2B5EF4-FFF2-40B4-BE49-F238E27FC236}">
                <a16:creationId xmlns:a16="http://schemas.microsoft.com/office/drawing/2014/main" id="{98EC6425-D2AA-4ED7-8955-375BF90E2444}"/>
              </a:ext>
            </a:extLst>
          </p:cNvPr>
          <p:cNvSpPr>
            <a:spLocks noGrp="1"/>
          </p:cNvSpPr>
          <p:nvPr>
            <p:ph type="title"/>
          </p:nvPr>
        </p:nvSpPr>
        <p:spPr>
          <a:xfrm>
            <a:off x="1981201" y="381000"/>
            <a:ext cx="5818139" cy="566738"/>
          </a:xfrm>
        </p:spPr>
        <p:txBody>
          <a:bodyPr>
            <a:noAutofit/>
          </a:bodyPr>
          <a:lstStyle/>
          <a:p>
            <a:r>
              <a:rPr lang="en-US" sz="2800" dirty="0">
                <a:solidFill>
                  <a:schemeClr val="bg1"/>
                </a:solidFill>
              </a:rPr>
              <a:t>Free Space Path Loss Cont.</a:t>
            </a:r>
          </a:p>
        </p:txBody>
      </p:sp>
    </p:spTree>
    <p:extLst>
      <p:ext uri="{BB962C8B-B14F-4D97-AF65-F5344CB8AC3E}">
        <p14:creationId xmlns:p14="http://schemas.microsoft.com/office/powerpoint/2010/main" val="1370728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F0235-74C5-D658-D78B-E24B7FF065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842CD4-701E-90D2-7C23-6C293AB4635D}"/>
              </a:ext>
            </a:extLst>
          </p:cNvPr>
          <p:cNvSpPr>
            <a:spLocks noGrp="1"/>
          </p:cNvSpPr>
          <p:nvPr>
            <p:ph type="ctrTitle"/>
          </p:nvPr>
        </p:nvSpPr>
        <p:spPr/>
        <p:txBody>
          <a:bodyPr/>
          <a:lstStyle/>
          <a:p>
            <a:r>
              <a:rPr lang="en-US" sz="4800" dirty="0">
                <a:cs typeface="Calibri"/>
              </a:rPr>
              <a:t>Bit Error Rate of Fading Channels</a:t>
            </a:r>
            <a:endParaRPr lang="en-US" dirty="0"/>
          </a:p>
        </p:txBody>
      </p:sp>
      <p:sp>
        <p:nvSpPr>
          <p:cNvPr id="3" name="Subtitle 2">
            <a:extLst>
              <a:ext uri="{FF2B5EF4-FFF2-40B4-BE49-F238E27FC236}">
                <a16:creationId xmlns:a16="http://schemas.microsoft.com/office/drawing/2014/main" id="{C11B3EEA-25FD-AB88-9C30-5EE94503DD68}"/>
              </a:ext>
            </a:extLst>
          </p:cNvPr>
          <p:cNvSpPr>
            <a:spLocks noGrp="1"/>
          </p:cNvSpPr>
          <p:nvPr>
            <p:ph type="subTitle" idx="1"/>
          </p:nvPr>
        </p:nvSpPr>
        <p:spPr/>
        <p:txBody>
          <a:bodyPr/>
          <a:lstStyle/>
          <a:p>
            <a:r>
              <a:rPr lang="en-US" dirty="0"/>
              <a:t>NETW310 Course Work</a:t>
            </a:r>
          </a:p>
        </p:txBody>
      </p:sp>
    </p:spTree>
    <p:extLst>
      <p:ext uri="{BB962C8B-B14F-4D97-AF65-F5344CB8AC3E}">
        <p14:creationId xmlns:p14="http://schemas.microsoft.com/office/powerpoint/2010/main" val="3801682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44DFC-9870-260C-65EB-E0A980AB3164}"/>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6AE68791-213F-2413-62D2-7FDE030D1865}"/>
              </a:ext>
            </a:extLst>
          </p:cNvPr>
          <p:cNvSpPr>
            <a:spLocks noGrp="1"/>
          </p:cNvSpPr>
          <p:nvPr>
            <p:ph idx="1"/>
          </p:nvPr>
        </p:nvSpPr>
        <p:spPr/>
        <p:txBody>
          <a:bodyPr/>
          <a:lstStyle/>
          <a:p>
            <a:pPr marL="0" indent="0">
              <a:buNone/>
            </a:pPr>
            <a:r>
              <a:rPr lang="en-US" dirty="0"/>
              <a:t>We will be going through the fascinating world of communication. We will be talking about how communication is handle through different means and how we can diagnose issue with communication devices.</a:t>
            </a:r>
          </a:p>
        </p:txBody>
      </p:sp>
    </p:spTree>
    <p:extLst>
      <p:ext uri="{BB962C8B-B14F-4D97-AF65-F5344CB8AC3E}">
        <p14:creationId xmlns:p14="http://schemas.microsoft.com/office/powerpoint/2010/main" val="1976877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209801" y="1083364"/>
            <a:ext cx="7524945" cy="97403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ea typeface="Calibri" panose="020F0502020204030204" pitchFamily="34" charset="0"/>
                <a:cs typeface="Times New Roman" panose="02020603050405020304" pitchFamily="18" charset="0"/>
              </a:rPr>
              <a:t>This screenshot should show the bit rate error performance of both AWGN and Rician fading channels.</a:t>
            </a:r>
            <a:endParaRPr lang="en-US" sz="1600"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209800" y="321365"/>
            <a:ext cx="5334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800" dirty="0">
                <a:solidFill>
                  <a:srgbClr val="000000"/>
                </a:solidFill>
                <a:ea typeface="Times New Roman" panose="02020603050405020304" pitchFamily="18" charset="0"/>
                <a:cs typeface="Calibri" panose="020F0502020204030204" pitchFamily="34" charset="0"/>
              </a:rPr>
              <a:t>AWGN Channel and Rician Channel </a:t>
            </a:r>
            <a:endParaRPr lang="en-US" sz="2800" dirty="0">
              <a:solidFill>
                <a:schemeClr val="dk1"/>
              </a:solidFill>
              <a:latin typeface="+mn-lt"/>
              <a:ea typeface="+mn-ea"/>
              <a:cs typeface="+mn-cs"/>
            </a:endParaRPr>
          </a:p>
        </p:txBody>
      </p:sp>
      <p:pic>
        <p:nvPicPr>
          <p:cNvPr id="4" name="Content Placeholder 3">
            <a:extLst>
              <a:ext uri="{FF2B5EF4-FFF2-40B4-BE49-F238E27FC236}">
                <a16:creationId xmlns:a16="http://schemas.microsoft.com/office/drawing/2014/main" id="{18E2A776-C5E6-F6A1-B522-59C304275DFB}"/>
              </a:ext>
            </a:extLst>
          </p:cNvPr>
          <p:cNvPicPr>
            <a:picLocks noGrp="1" noChangeAspect="1"/>
          </p:cNvPicPr>
          <p:nvPr>
            <p:ph idx="1"/>
          </p:nvPr>
        </p:nvPicPr>
        <p:blipFill>
          <a:blip r:embed="rId2"/>
          <a:stretch>
            <a:fillRect/>
          </a:stretch>
        </p:blipFill>
        <p:spPr>
          <a:xfrm>
            <a:off x="3296004" y="2057401"/>
            <a:ext cx="5352342" cy="3870325"/>
          </a:xfrm>
        </p:spPr>
      </p:pic>
    </p:spTree>
    <p:extLst>
      <p:ext uri="{BB962C8B-B14F-4D97-AF65-F5344CB8AC3E}">
        <p14:creationId xmlns:p14="http://schemas.microsoft.com/office/powerpoint/2010/main" val="4008329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DCB778-6CB1-4DD4-8633-1D0734428345}"/>
              </a:ext>
            </a:extLst>
          </p:cNvPr>
          <p:cNvSpPr>
            <a:spLocks noGrp="1"/>
          </p:cNvSpPr>
          <p:nvPr>
            <p:ph idx="1"/>
          </p:nvPr>
        </p:nvSpPr>
        <p:spPr>
          <a:xfrm>
            <a:off x="2209800" y="1143001"/>
            <a:ext cx="7524946" cy="4436163"/>
          </a:xfrm>
        </p:spPr>
        <p:txBody>
          <a:bodyPr>
            <a:normAutofit/>
          </a:bodyPr>
          <a:lstStyle/>
          <a:p>
            <a:pPr marL="0" indent="0">
              <a:lnSpc>
                <a:spcPct val="115000"/>
              </a:lnSpc>
              <a:spcBef>
                <a:spcPts val="0"/>
              </a:spcBef>
              <a:buNone/>
            </a:pPr>
            <a:r>
              <a:rPr lang="en-US" sz="1600" dirty="0">
                <a:latin typeface="Calibri" panose="020F0502020204030204" pitchFamily="34" charset="0"/>
                <a:ea typeface="Calibri" panose="020F0502020204030204" pitchFamily="34" charset="0"/>
                <a:cs typeface="Calibri" panose="020F0502020204030204" pitchFamily="34" charset="0"/>
              </a:rPr>
              <a:t>Compare and contrast the BER performance of PSK over a noise limited (AWGN) transmission channel to the performance of PSK over a Rician channel at 5- and 10-dB Signal to Noise Ratio (E</a:t>
            </a:r>
            <a:r>
              <a:rPr lang="en-US" sz="1600" baseline="-25000" dirty="0">
                <a:latin typeface="Calibri" panose="020F0502020204030204" pitchFamily="34" charset="0"/>
                <a:ea typeface="Calibri" panose="020F0502020204030204" pitchFamily="34" charset="0"/>
                <a:cs typeface="Calibri" panose="020F0502020204030204" pitchFamily="34" charset="0"/>
              </a:rPr>
              <a:t>b</a:t>
            </a:r>
            <a:r>
              <a:rPr lang="en-US" sz="1600" dirty="0">
                <a:latin typeface="Calibri" panose="020F0502020204030204" pitchFamily="34" charset="0"/>
                <a:ea typeface="Calibri" panose="020F0502020204030204" pitchFamily="34" charset="0"/>
                <a:cs typeface="Calibri" panose="020F0502020204030204" pitchFamily="34" charset="0"/>
              </a:rPr>
              <a:t>/N</a:t>
            </a:r>
            <a:r>
              <a:rPr lang="en-US" sz="1600" baseline="-25000" dirty="0">
                <a:latin typeface="Calibri" panose="020F0502020204030204" pitchFamily="34" charset="0"/>
                <a:ea typeface="Calibri" panose="020F0502020204030204" pitchFamily="34" charset="0"/>
                <a:cs typeface="Calibri" panose="020F0502020204030204" pitchFamily="34" charset="0"/>
              </a:rPr>
              <a:t>0</a:t>
            </a:r>
            <a:r>
              <a:rPr lang="en-US" sz="1600" dirty="0">
                <a:latin typeface="Calibri" panose="020F0502020204030204" pitchFamily="34" charset="0"/>
                <a:ea typeface="Calibri" panose="020F0502020204030204" pitchFamily="34" charset="0"/>
                <a:cs typeface="Calibri" panose="020F0502020204030204" pitchFamily="34" charset="0"/>
              </a:rPr>
              <a:t>), respectively.</a:t>
            </a:r>
          </a:p>
          <a:p>
            <a:pPr marL="0" indent="0">
              <a:lnSpc>
                <a:spcPct val="115000"/>
              </a:lnSpc>
              <a:spcBef>
                <a:spcPts val="0"/>
              </a:spcBef>
              <a:buNone/>
            </a:pPr>
            <a:endParaRPr lang="en-US" sz="1600" dirty="0">
              <a:latin typeface="Calibri" panose="020F0502020204030204" pitchFamily="34" charset="0"/>
              <a:ea typeface="Calibri" panose="020F0502020204030204" pitchFamily="34" charset="0"/>
              <a:cs typeface="Calibri" panose="020F0502020204030204" pitchFamily="34" charset="0"/>
            </a:endParaRPr>
          </a:p>
          <a:p>
            <a:pPr marL="0" indent="0">
              <a:lnSpc>
                <a:spcPct val="115000"/>
              </a:lnSpc>
              <a:spcBef>
                <a:spcPts val="0"/>
              </a:spcBef>
              <a:buNone/>
            </a:pPr>
            <a:r>
              <a:rPr lang="en-US" sz="1600" dirty="0">
                <a:latin typeface="Calibri" panose="020F0502020204030204" pitchFamily="34" charset="0"/>
                <a:ea typeface="Calibri" panose="020F0502020204030204" pitchFamily="34" charset="0"/>
                <a:cs typeface="Calibri" panose="020F0502020204030204" pitchFamily="34" charset="0"/>
              </a:rPr>
              <a:t>Is there a significant difference in BER performance of PSK between the AWGN channel and Rician channel?</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600" b="1" dirty="0">
                <a:latin typeface="Calibri" panose="020F0502020204030204" pitchFamily="34" charset="0"/>
                <a:cs typeface="Times New Roman" panose="02020603050405020304" pitchFamily="18" charset="0"/>
              </a:rPr>
              <a:t>Answer:</a:t>
            </a:r>
          </a:p>
          <a:p>
            <a:pPr marL="0" indent="0">
              <a:buNone/>
            </a:pPr>
            <a:r>
              <a:rPr lang="en-US" sz="1600" b="1" dirty="0">
                <a:latin typeface="Calibri" panose="020F0502020204030204" pitchFamily="34" charset="0"/>
                <a:cs typeface="Times New Roman" panose="02020603050405020304" pitchFamily="18" charset="0"/>
              </a:rPr>
              <a:t>At a low dB their will be a noticeable difference between the two channels, their will be higher error rate between them. Rician will have a higher error rate. At 10dB the difference isn’t as bad but there is still a higher error rate then that of the AWGN channel.</a:t>
            </a:r>
            <a:endParaRPr lang="en-US" sz="1600" b="1" dirty="0"/>
          </a:p>
        </p:txBody>
      </p:sp>
      <p:sp>
        <p:nvSpPr>
          <p:cNvPr id="6" name="Title 1">
            <a:extLst>
              <a:ext uri="{FF2B5EF4-FFF2-40B4-BE49-F238E27FC236}">
                <a16:creationId xmlns:a16="http://schemas.microsoft.com/office/drawing/2014/main" id="{A6377E6E-C0A5-4872-8F20-1D6E94308EFE}"/>
              </a:ext>
            </a:extLst>
          </p:cNvPr>
          <p:cNvSpPr txBox="1">
            <a:spLocks/>
          </p:cNvSpPr>
          <p:nvPr/>
        </p:nvSpPr>
        <p:spPr>
          <a:xfrm>
            <a:off x="2209800" y="304800"/>
            <a:ext cx="5334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800" dirty="0">
                <a:solidFill>
                  <a:srgbClr val="000000"/>
                </a:solidFill>
                <a:ea typeface="Times New Roman" panose="02020603050405020304" pitchFamily="18" charset="0"/>
                <a:cs typeface="Calibri" panose="020F0502020204030204" pitchFamily="34" charset="0"/>
              </a:rPr>
              <a:t>AWGN Channel and Rician Channel </a:t>
            </a:r>
            <a:endParaRPr lang="en-US" sz="2800" dirty="0">
              <a:solidFill>
                <a:schemeClr val="dk1"/>
              </a:solidFill>
              <a:latin typeface="+mn-lt"/>
              <a:ea typeface="+mn-ea"/>
              <a:cs typeface="+mn-cs"/>
            </a:endParaRPr>
          </a:p>
        </p:txBody>
      </p:sp>
    </p:spTree>
    <p:extLst>
      <p:ext uri="{BB962C8B-B14F-4D97-AF65-F5344CB8AC3E}">
        <p14:creationId xmlns:p14="http://schemas.microsoft.com/office/powerpoint/2010/main" val="2237927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82F37-BE68-9BA4-B602-C182F043E79C}"/>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CAA28B50-42E5-DF96-C44D-2CA60F1DD471}"/>
              </a:ext>
            </a:extLst>
          </p:cNvPr>
          <p:cNvSpPr>
            <a:spLocks noGrp="1"/>
          </p:cNvSpPr>
          <p:nvPr>
            <p:ph idx="1"/>
          </p:nvPr>
        </p:nvSpPr>
        <p:spPr/>
        <p:txBody>
          <a:bodyPr/>
          <a:lstStyle/>
          <a:p>
            <a:r>
              <a:rPr lang="en-US" dirty="0"/>
              <a:t>Biggest challenged I faced was doing some of the calculations involved with figuring out the ranges and frequency of some of the signals. But, overall I enjoyed going through these and learning more about communication signals.</a:t>
            </a:r>
          </a:p>
        </p:txBody>
      </p:sp>
    </p:spTree>
    <p:extLst>
      <p:ext uri="{BB962C8B-B14F-4D97-AF65-F5344CB8AC3E}">
        <p14:creationId xmlns:p14="http://schemas.microsoft.com/office/powerpoint/2010/main" val="2325674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3D119-924F-5E5E-2664-A85D9833F81A}"/>
              </a:ext>
            </a:extLst>
          </p:cNvPr>
          <p:cNvSpPr>
            <a:spLocks noGrp="1"/>
          </p:cNvSpPr>
          <p:nvPr>
            <p:ph type="title"/>
          </p:nvPr>
        </p:nvSpPr>
        <p:spPr/>
        <p:txBody>
          <a:bodyPr/>
          <a:lstStyle/>
          <a:p>
            <a:r>
              <a:rPr lang="en-US" dirty="0"/>
              <a:t>Career Skills </a:t>
            </a:r>
          </a:p>
        </p:txBody>
      </p:sp>
      <p:sp>
        <p:nvSpPr>
          <p:cNvPr id="3" name="Content Placeholder 2">
            <a:extLst>
              <a:ext uri="{FF2B5EF4-FFF2-40B4-BE49-F238E27FC236}">
                <a16:creationId xmlns:a16="http://schemas.microsoft.com/office/drawing/2014/main" id="{E11FF6D0-4C3A-51BF-175C-954854F1A666}"/>
              </a:ext>
            </a:extLst>
          </p:cNvPr>
          <p:cNvSpPr>
            <a:spLocks noGrp="1"/>
          </p:cNvSpPr>
          <p:nvPr>
            <p:ph idx="1"/>
          </p:nvPr>
        </p:nvSpPr>
        <p:spPr/>
        <p:txBody>
          <a:bodyPr/>
          <a:lstStyle/>
          <a:p>
            <a:r>
              <a:rPr lang="en-US" dirty="0"/>
              <a:t>Frequency equations</a:t>
            </a:r>
          </a:p>
          <a:p>
            <a:r>
              <a:rPr lang="en-US" dirty="0"/>
              <a:t>Determination during difficult situations</a:t>
            </a:r>
          </a:p>
          <a:p>
            <a:r>
              <a:rPr lang="en-US" dirty="0"/>
              <a:t>Knowing more about different communication methods.</a:t>
            </a:r>
          </a:p>
        </p:txBody>
      </p:sp>
    </p:spTree>
    <p:extLst>
      <p:ext uri="{BB962C8B-B14F-4D97-AF65-F5344CB8AC3E}">
        <p14:creationId xmlns:p14="http://schemas.microsoft.com/office/powerpoint/2010/main" val="1440335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E5D66-222C-45DC-87B8-41783C932146}"/>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2B744E9F-E51B-F06E-6BF9-A4EF58BBFF04}"/>
              </a:ext>
            </a:extLst>
          </p:cNvPr>
          <p:cNvSpPr>
            <a:spLocks noGrp="1"/>
          </p:cNvSpPr>
          <p:nvPr>
            <p:ph idx="1"/>
          </p:nvPr>
        </p:nvSpPr>
        <p:spPr/>
        <p:txBody>
          <a:bodyPr/>
          <a:lstStyle/>
          <a:p>
            <a:r>
              <a:rPr lang="en-US" dirty="0"/>
              <a:t>Communication as involved very rapidly since Tesla invented wireless communication. With all the improvements and discoveries it’s important we know how to properly implement it and know what to </a:t>
            </a:r>
            <a:r>
              <a:rPr lang="en-US"/>
              <a:t>do doing outages.</a:t>
            </a:r>
            <a:endParaRPr lang="en-US" dirty="0"/>
          </a:p>
        </p:txBody>
      </p:sp>
    </p:spTree>
    <p:extLst>
      <p:ext uri="{BB962C8B-B14F-4D97-AF65-F5344CB8AC3E}">
        <p14:creationId xmlns:p14="http://schemas.microsoft.com/office/powerpoint/2010/main" val="2259870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03FFC-4E03-4422-C7C1-67F2846BA2F9}"/>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D6F3F2B2-7CB3-F790-13BE-9681B4DEBF67}"/>
              </a:ext>
            </a:extLst>
          </p:cNvPr>
          <p:cNvSpPr>
            <a:spLocks noGrp="1"/>
          </p:cNvSpPr>
          <p:nvPr>
            <p:ph idx="1"/>
          </p:nvPr>
        </p:nvSpPr>
        <p:spPr>
          <a:xfrm>
            <a:off x="1141412" y="2249487"/>
            <a:ext cx="9905999" cy="4383542"/>
          </a:xfrm>
        </p:spPr>
        <p:txBody>
          <a:bodyPr>
            <a:normAutofit fontScale="85000" lnSpcReduction="10000"/>
          </a:bodyPr>
          <a:lstStyle/>
          <a:p>
            <a:r>
              <a:rPr lang="en-US" sz="2400" dirty="0">
                <a:latin typeface="Calibri" panose="020F0502020204030204" pitchFamily="34" charset="0"/>
                <a:ea typeface="Calibri" panose="020F0502020204030204" pitchFamily="34" charset="0"/>
                <a:cs typeface="Times New Roman" panose="02020603050405020304" pitchFamily="18" charset="0"/>
                <a:hlinkClick r:id="rId2"/>
              </a:rPr>
              <a:t>https://www.allaboutcircuits.com/technical-articles/understanding-digital-oscilloscope-sample-rate-analog-bandwidth</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Calibri" panose="020F0502020204030204" pitchFamily="34" charset="0"/>
                <a:cs typeface="Times New Roman" panose="02020603050405020304" pitchFamily="18" charset="0"/>
              </a:rPr>
              <a:t>https://producerhive.com/ask-the-hive/sample-rate-bit-depth-explained/</a:t>
            </a:r>
          </a:p>
          <a:p>
            <a:r>
              <a:rPr lang="en-US" sz="2400" dirty="0">
                <a:effectLst/>
                <a:latin typeface="Calibri" panose="020F0502020204030204" pitchFamily="34" charset="0"/>
                <a:ea typeface="Calibri" panose="020F0502020204030204" pitchFamily="34" charset="0"/>
                <a:cs typeface="Times New Roman" panose="02020603050405020304" pitchFamily="18" charset="0"/>
                <a:hlinkClick r:id="rId3"/>
              </a:rPr>
              <a:t>https://www.geeksforgeeks.org/difference-between-unipolar-polar-and-bipolar-line-coding-schemes/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t>https://www.truecable.com/blogs/cable-academy/why-are-wires-twisted-inside-an-ethernet-cable</a:t>
            </a:r>
          </a:p>
          <a:p>
            <a:r>
              <a:rPr lang="en-US" sz="2400" dirty="0"/>
              <a:t>https://www.truecable.com/blogs/cable-academy/running-ethernet-and-power-cable</a:t>
            </a:r>
          </a:p>
          <a:p>
            <a:r>
              <a:rPr lang="en-US" sz="2400" dirty="0">
                <a:hlinkClick r:id="rId4"/>
              </a:rPr>
              <a:t>https://www.waveform.com/a/b/guides/plenum-cable-why-and-when</a:t>
            </a:r>
            <a:endParaRPr lang="en-US" sz="2400" dirty="0"/>
          </a:p>
          <a:p>
            <a:r>
              <a:rPr lang="en-US" sz="2400" dirty="0"/>
              <a:t>http://www.swisswireless.org/wlan_calc_en.html</a:t>
            </a: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6850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9B421-F63B-0A0A-53E8-11ABDF2309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32D699-DF8B-87D4-5F5E-CD08D4B11B3D}"/>
              </a:ext>
            </a:extLst>
          </p:cNvPr>
          <p:cNvSpPr>
            <a:spLocks noGrp="1"/>
          </p:cNvSpPr>
          <p:nvPr>
            <p:ph type="title"/>
          </p:nvPr>
        </p:nvSpPr>
        <p:spPr/>
        <p:txBody>
          <a:bodyPr/>
          <a:lstStyle/>
          <a:p>
            <a:r>
              <a:rPr lang="en-US" dirty="0"/>
              <a:t>References </a:t>
            </a:r>
            <a:r>
              <a:rPr lang="en-US" dirty="0" err="1"/>
              <a:t>cont</a:t>
            </a:r>
            <a:r>
              <a:rPr lang="en-US" dirty="0"/>
              <a:t>’:</a:t>
            </a:r>
          </a:p>
        </p:txBody>
      </p:sp>
      <p:sp>
        <p:nvSpPr>
          <p:cNvPr id="3" name="Content Placeholder 2">
            <a:extLst>
              <a:ext uri="{FF2B5EF4-FFF2-40B4-BE49-F238E27FC236}">
                <a16:creationId xmlns:a16="http://schemas.microsoft.com/office/drawing/2014/main" id="{1C91D35A-8639-68EE-8398-CCEA1B6DE58C}"/>
              </a:ext>
            </a:extLst>
          </p:cNvPr>
          <p:cNvSpPr>
            <a:spLocks noGrp="1"/>
          </p:cNvSpPr>
          <p:nvPr>
            <p:ph idx="1"/>
          </p:nvPr>
        </p:nvSpPr>
        <p:spPr>
          <a:xfrm>
            <a:off x="1141412" y="2249487"/>
            <a:ext cx="9905999" cy="4383542"/>
          </a:xfrm>
        </p:spPr>
        <p:txBody>
          <a:bodyPr>
            <a:normAutofit/>
          </a:bodyPr>
          <a:lstStyle/>
          <a:p>
            <a:r>
              <a:rPr lang="en-US" sz="2400" dirty="0">
                <a:hlinkClick r:id="rId2"/>
              </a:rPr>
              <a:t>https://www.everythingrf.com/rf-calculators/free-space-path-loss-calculator</a:t>
            </a:r>
            <a:endParaRPr lang="en-US" sz="2400" dirty="0"/>
          </a:p>
          <a:p>
            <a:r>
              <a:rPr lang="en-US" sz="2400" dirty="0">
                <a:hlinkClick r:id="rId3"/>
              </a:rPr>
              <a:t>https://antenna-theory.com/basics/gain.php</a:t>
            </a:r>
            <a:endParaRPr lang="en-US" sz="2400" dirty="0"/>
          </a:p>
          <a:p>
            <a:r>
              <a:rPr lang="en-US" sz="2400" dirty="0">
                <a:latin typeface="Calibri" panose="020F0502020204030204" pitchFamily="34" charset="0"/>
                <a:ea typeface="Calibri" panose="020F0502020204030204" pitchFamily="34" charset="0"/>
                <a:cs typeface="Times New Roman" panose="02020603050405020304" pitchFamily="18" charset="0"/>
              </a:rPr>
              <a:t>https://www.mathworks.com/help/comm/ug/fading-channels.html</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https://wirelesspi.com/additive-white-gaussian-noise-awgn/</a:t>
            </a: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99338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39D2F-1679-BF85-F21B-32DFDEB097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ABE244-CD51-858F-7BC0-C1FB83BB03E4}"/>
              </a:ext>
            </a:extLst>
          </p:cNvPr>
          <p:cNvSpPr>
            <a:spLocks noGrp="1"/>
          </p:cNvSpPr>
          <p:nvPr>
            <p:ph type="ctrTitle"/>
          </p:nvPr>
        </p:nvSpPr>
        <p:spPr/>
        <p:txBody>
          <a:bodyPr/>
          <a:lstStyle/>
          <a:p>
            <a:r>
              <a:rPr lang="en-US" sz="4800" dirty="0"/>
              <a:t>Baseband Signals and AM/FM Signals</a:t>
            </a:r>
            <a:endParaRPr lang="en-US" dirty="0"/>
          </a:p>
        </p:txBody>
      </p:sp>
      <p:sp>
        <p:nvSpPr>
          <p:cNvPr id="3" name="Subtitle 2">
            <a:extLst>
              <a:ext uri="{FF2B5EF4-FFF2-40B4-BE49-F238E27FC236}">
                <a16:creationId xmlns:a16="http://schemas.microsoft.com/office/drawing/2014/main" id="{A71A445B-DCF1-F155-4C12-C96CBDC48C91}"/>
              </a:ext>
            </a:extLst>
          </p:cNvPr>
          <p:cNvSpPr>
            <a:spLocks noGrp="1"/>
          </p:cNvSpPr>
          <p:nvPr>
            <p:ph type="subTitle" idx="1"/>
          </p:nvPr>
        </p:nvSpPr>
        <p:spPr/>
        <p:txBody>
          <a:bodyPr/>
          <a:lstStyle/>
          <a:p>
            <a:r>
              <a:rPr lang="en-US" dirty="0"/>
              <a:t>NETW310 Course Work</a:t>
            </a:r>
          </a:p>
        </p:txBody>
      </p:sp>
    </p:spTree>
    <p:extLst>
      <p:ext uri="{BB962C8B-B14F-4D97-AF65-F5344CB8AC3E}">
        <p14:creationId xmlns:p14="http://schemas.microsoft.com/office/powerpoint/2010/main" val="1510362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4DEAAA5-989D-4B68-BAC3-164C5D121040}"/>
              </a:ext>
            </a:extLst>
          </p:cNvPr>
          <p:cNvGraphicFramePr>
            <a:graphicFrameLocks noGrp="1"/>
          </p:cNvGraphicFramePr>
          <p:nvPr>
            <p:ph idx="1"/>
          </p:nvPr>
        </p:nvGraphicFramePr>
        <p:xfrm>
          <a:off x="2533453" y="4343400"/>
          <a:ext cx="6781800" cy="1828800"/>
        </p:xfrm>
        <a:graphic>
          <a:graphicData uri="http://schemas.openxmlformats.org/drawingml/2006/table">
            <a:tbl>
              <a:tblPr firstRow="1" firstCol="1" bandRow="1">
                <a:tableStyleId>{5C22544A-7EE6-4342-B048-85BDC9FD1C3A}</a:tableStyleId>
              </a:tblPr>
              <a:tblGrid>
                <a:gridCol w="3390482">
                  <a:extLst>
                    <a:ext uri="{9D8B030D-6E8A-4147-A177-3AD203B41FA5}">
                      <a16:colId xmlns:a16="http://schemas.microsoft.com/office/drawing/2014/main" val="2283298078"/>
                    </a:ext>
                  </a:extLst>
                </a:gridCol>
                <a:gridCol w="3391318">
                  <a:extLst>
                    <a:ext uri="{9D8B030D-6E8A-4147-A177-3AD203B41FA5}">
                      <a16:colId xmlns:a16="http://schemas.microsoft.com/office/drawing/2014/main" val="2674843448"/>
                    </a:ext>
                  </a:extLst>
                </a:gridCol>
              </a:tblGrid>
              <a:tr h="304800">
                <a:tc>
                  <a:txBody>
                    <a:bodyPr/>
                    <a:lstStyle/>
                    <a:p>
                      <a:pPr marL="0" marR="0" algn="ctr">
                        <a:lnSpc>
                          <a:spcPct val="115000"/>
                        </a:lnSpc>
                        <a:spcBef>
                          <a:spcPts val="300"/>
                        </a:spcBef>
                        <a:spcAft>
                          <a:spcPts val="300"/>
                        </a:spcAft>
                      </a:pPr>
                      <a:r>
                        <a:rPr lang="en-US" sz="1200" dirty="0">
                          <a:effectLst/>
                        </a:rPr>
                        <a:t>Harmonic Frequency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300"/>
                        </a:spcBef>
                        <a:spcAft>
                          <a:spcPts val="300"/>
                        </a:spcAft>
                      </a:pPr>
                      <a:r>
                        <a:rPr lang="en-US" sz="1200" dirty="0">
                          <a:effectLst/>
                        </a:rPr>
                        <a:t>Signal (Volts)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46106624"/>
                  </a:ext>
                </a:extLst>
              </a:tr>
              <a:tr h="304800">
                <a:tc>
                  <a:txBody>
                    <a:bodyPr/>
                    <a:lstStyle/>
                    <a:p>
                      <a:pPr marL="0" marR="0" algn="ctr">
                        <a:lnSpc>
                          <a:spcPct val="115000"/>
                        </a:lnSpc>
                        <a:spcBef>
                          <a:spcPts val="300"/>
                        </a:spcBef>
                        <a:spcAft>
                          <a:spcPts val="300"/>
                        </a:spcAft>
                      </a:pPr>
                      <a:r>
                        <a:rPr lang="en-US" sz="1200" dirty="0">
                          <a:effectLst/>
                        </a:rPr>
                        <a:t>20 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300"/>
                        </a:spcBef>
                        <a:spcAft>
                          <a:spcPts val="300"/>
                        </a:spcAft>
                      </a:pPr>
                      <a:r>
                        <a:rPr lang="en-US" sz="1200" dirty="0">
                          <a:effectLst/>
                        </a:rPr>
                        <a:t> 2.405 V</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71861742"/>
                  </a:ext>
                </a:extLst>
              </a:tr>
              <a:tr h="304800">
                <a:tc>
                  <a:txBody>
                    <a:bodyPr/>
                    <a:lstStyle/>
                    <a:p>
                      <a:pPr marL="0" marR="0" algn="ctr">
                        <a:lnSpc>
                          <a:spcPct val="115000"/>
                        </a:lnSpc>
                        <a:spcBef>
                          <a:spcPts val="300"/>
                        </a:spcBef>
                        <a:spcAft>
                          <a:spcPts val="300"/>
                        </a:spcAft>
                      </a:pPr>
                      <a:r>
                        <a:rPr lang="en-US" sz="1200" dirty="0">
                          <a:effectLst/>
                        </a:rPr>
                        <a:t>40 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300"/>
                        </a:spcBef>
                        <a:spcAft>
                          <a:spcPts val="300"/>
                        </a:spcAft>
                      </a:pPr>
                      <a:r>
                        <a:rPr lang="en-US" sz="1200" dirty="0">
                          <a:effectLst/>
                        </a:rPr>
                        <a:t> 0.000 V</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12863469"/>
                  </a:ext>
                </a:extLst>
              </a:tr>
              <a:tr h="304800">
                <a:tc>
                  <a:txBody>
                    <a:bodyPr/>
                    <a:lstStyle/>
                    <a:p>
                      <a:pPr marL="0" marR="0" algn="ctr">
                        <a:lnSpc>
                          <a:spcPct val="115000"/>
                        </a:lnSpc>
                        <a:spcBef>
                          <a:spcPts val="300"/>
                        </a:spcBef>
                        <a:spcAft>
                          <a:spcPts val="300"/>
                        </a:spcAft>
                      </a:pPr>
                      <a:r>
                        <a:rPr lang="en-US" sz="1200" dirty="0">
                          <a:effectLst/>
                        </a:rPr>
                        <a:t>60 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300"/>
                        </a:spcBef>
                        <a:spcAft>
                          <a:spcPts val="300"/>
                        </a:spcAft>
                      </a:pPr>
                      <a:r>
                        <a:rPr lang="en-US" sz="1200" dirty="0">
                          <a:effectLst/>
                        </a:rPr>
                        <a:t> 868.903 mV</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69425562"/>
                  </a:ext>
                </a:extLst>
              </a:tr>
              <a:tr h="304800">
                <a:tc>
                  <a:txBody>
                    <a:bodyPr/>
                    <a:lstStyle/>
                    <a:p>
                      <a:pPr marL="0" marR="0" algn="ctr">
                        <a:lnSpc>
                          <a:spcPct val="115000"/>
                        </a:lnSpc>
                        <a:spcBef>
                          <a:spcPts val="300"/>
                        </a:spcBef>
                        <a:spcAft>
                          <a:spcPts val="300"/>
                        </a:spcAft>
                      </a:pPr>
                      <a:r>
                        <a:rPr lang="en-US" sz="1200" dirty="0">
                          <a:effectLst/>
                        </a:rPr>
                        <a:t>80 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300"/>
                        </a:spcBef>
                        <a:spcAft>
                          <a:spcPts val="300"/>
                        </a:spcAft>
                      </a:pPr>
                      <a:r>
                        <a:rPr lang="en-US" sz="1200" dirty="0">
                          <a:effectLst/>
                        </a:rPr>
                        <a:t> 0.000 </a:t>
                      </a:r>
                      <a:r>
                        <a:rPr lang="en-US" sz="1100" dirty="0">
                          <a:effectLst/>
                          <a:latin typeface="Calibri" panose="020F0502020204030204" pitchFamily="34" charset="0"/>
                          <a:ea typeface="Calibri" panose="020F0502020204030204" pitchFamily="34" charset="0"/>
                          <a:cs typeface="Times New Roman" panose="02020603050405020304" pitchFamily="18" charset="0"/>
                        </a:rPr>
                        <a:t>V</a:t>
                      </a:r>
                      <a:endParaRPr lang="en-US" sz="1200" dirty="0">
                        <a:effectLst/>
                      </a:endParaRPr>
                    </a:p>
                  </a:txBody>
                  <a:tcPr marL="68580" marR="68580" marT="0" marB="0" anchor="ctr"/>
                </a:tc>
                <a:extLst>
                  <a:ext uri="{0D108BD9-81ED-4DB2-BD59-A6C34878D82A}">
                    <a16:rowId xmlns:a16="http://schemas.microsoft.com/office/drawing/2014/main" val="2709174102"/>
                  </a:ext>
                </a:extLst>
              </a:tr>
              <a:tr h="304800">
                <a:tc>
                  <a:txBody>
                    <a:bodyPr/>
                    <a:lstStyle/>
                    <a:p>
                      <a:pPr marL="0" marR="0" algn="ctr">
                        <a:lnSpc>
                          <a:spcPct val="115000"/>
                        </a:lnSpc>
                        <a:spcBef>
                          <a:spcPts val="300"/>
                        </a:spcBef>
                        <a:spcAft>
                          <a:spcPts val="300"/>
                        </a:spcAft>
                      </a:pPr>
                      <a:r>
                        <a:rPr lang="en-US" sz="1200" dirty="0">
                          <a:effectLst/>
                        </a:rPr>
                        <a:t>100 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300"/>
                        </a:spcBef>
                        <a:spcAft>
                          <a:spcPts val="300"/>
                        </a:spcAft>
                      </a:pPr>
                      <a:r>
                        <a:rPr lang="en-US" sz="1200" dirty="0">
                          <a:effectLst/>
                        </a:rPr>
                        <a:t> 562.194 mV</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25812658"/>
                  </a:ext>
                </a:extLst>
              </a:tr>
            </a:tbl>
          </a:graphicData>
        </a:graphic>
      </p:graphicFrame>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23708" y="1007165"/>
            <a:ext cx="7201293" cy="76775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ea typeface="Calibri" panose="020F0502020204030204" pitchFamily="34" charset="0"/>
                <a:cs typeface="Times New Roman" panose="02020603050405020304" pitchFamily="18" charset="0"/>
              </a:rPr>
              <a:t>The screenshot should show the spectrum analyzer displaying the signal’s harmonic spectrum and its panel settings. Record the signal voltage at each of the frequencies in the table.</a:t>
            </a:r>
            <a:endParaRPr lang="en-US" sz="1600"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323707" y="342900"/>
            <a:ext cx="28194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800" dirty="0">
                <a:solidFill>
                  <a:schemeClr val="dk1"/>
                </a:solidFill>
              </a:rPr>
              <a:t>Baseband Signals</a:t>
            </a:r>
          </a:p>
        </p:txBody>
      </p:sp>
      <p:sp>
        <p:nvSpPr>
          <p:cNvPr id="6" name="TextBox 5">
            <a:extLst>
              <a:ext uri="{FF2B5EF4-FFF2-40B4-BE49-F238E27FC236}">
                <a16:creationId xmlns:a16="http://schemas.microsoft.com/office/drawing/2014/main" id="{5676497A-C8F1-488A-AFF5-DD8A704C0844}"/>
              </a:ext>
            </a:extLst>
          </p:cNvPr>
          <p:cNvSpPr txBox="1"/>
          <p:nvPr/>
        </p:nvSpPr>
        <p:spPr>
          <a:xfrm>
            <a:off x="2533453" y="1905000"/>
            <a:ext cx="6781800" cy="2308324"/>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3" name="Picture 2" descr="A computer screen shot of a computer&#10;&#10;Description automatically generated">
            <a:extLst>
              <a:ext uri="{FF2B5EF4-FFF2-40B4-BE49-F238E27FC236}">
                <a16:creationId xmlns:a16="http://schemas.microsoft.com/office/drawing/2014/main" id="{54D2ADE2-729D-5BE2-7517-AD3B4B78FB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1575466"/>
            <a:ext cx="4800600" cy="2700338"/>
          </a:xfrm>
          <a:prstGeom prst="rect">
            <a:avLst/>
          </a:prstGeom>
        </p:spPr>
      </p:pic>
    </p:spTree>
    <p:extLst>
      <p:ext uri="{BB962C8B-B14F-4D97-AF65-F5344CB8AC3E}">
        <p14:creationId xmlns:p14="http://schemas.microsoft.com/office/powerpoint/2010/main" val="3783670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23708" y="1007164"/>
            <a:ext cx="7201293" cy="97403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Bef>
                <a:spcPts val="0"/>
              </a:spcBef>
              <a:buNone/>
            </a:pPr>
            <a:r>
              <a:rPr lang="en-US" sz="1600" dirty="0">
                <a:latin typeface="Calibri" panose="020F0502020204030204" pitchFamily="34" charset="0"/>
                <a:ea typeface="Calibri" panose="020F0502020204030204" pitchFamily="34" charset="0"/>
                <a:cs typeface="Times New Roman" panose="02020603050405020304" pitchFamily="18" charset="0"/>
              </a:rPr>
              <a:t>The screenshot of the Oscilloscope should include the signal and the panel settings of the oscilloscope. The screenshot of the Spectrum Analyzer should include the signal and the panel setting of the analyzer.</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323075" y="321364"/>
            <a:ext cx="35814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800" dirty="0">
                <a:solidFill>
                  <a:schemeClr val="dk1"/>
                </a:solidFill>
              </a:rPr>
              <a:t>AM Signals</a:t>
            </a:r>
          </a:p>
        </p:txBody>
      </p:sp>
      <p:sp>
        <p:nvSpPr>
          <p:cNvPr id="6" name="TextBox 5">
            <a:extLst>
              <a:ext uri="{FF2B5EF4-FFF2-40B4-BE49-F238E27FC236}">
                <a16:creationId xmlns:a16="http://schemas.microsoft.com/office/drawing/2014/main" id="{5676497A-C8F1-488A-AFF5-DD8A704C0844}"/>
              </a:ext>
            </a:extLst>
          </p:cNvPr>
          <p:cNvSpPr txBox="1"/>
          <p:nvPr/>
        </p:nvSpPr>
        <p:spPr>
          <a:xfrm>
            <a:off x="2533454" y="1905000"/>
            <a:ext cx="184731" cy="2308324"/>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aphicFrame>
        <p:nvGraphicFramePr>
          <p:cNvPr id="8" name="Table 7">
            <a:extLst>
              <a:ext uri="{FF2B5EF4-FFF2-40B4-BE49-F238E27FC236}">
                <a16:creationId xmlns:a16="http://schemas.microsoft.com/office/drawing/2014/main" id="{1C916195-7F97-463B-B5B0-9B4ABD2058DF}"/>
              </a:ext>
            </a:extLst>
          </p:cNvPr>
          <p:cNvGraphicFramePr>
            <a:graphicFrameLocks noGrp="1"/>
          </p:cNvGraphicFramePr>
          <p:nvPr/>
        </p:nvGraphicFramePr>
        <p:xfrm>
          <a:off x="6096000" y="4876801"/>
          <a:ext cx="3616326" cy="1066800"/>
        </p:xfrm>
        <a:graphic>
          <a:graphicData uri="http://schemas.openxmlformats.org/drawingml/2006/table">
            <a:tbl>
              <a:tblPr firstRow="1" firstCol="1" bandRow="1">
                <a:tableStyleId>{5C22544A-7EE6-4342-B048-85BDC9FD1C3A}</a:tableStyleId>
              </a:tblPr>
              <a:tblGrid>
                <a:gridCol w="1807817">
                  <a:extLst>
                    <a:ext uri="{9D8B030D-6E8A-4147-A177-3AD203B41FA5}">
                      <a16:colId xmlns:a16="http://schemas.microsoft.com/office/drawing/2014/main" val="3773361267"/>
                    </a:ext>
                  </a:extLst>
                </a:gridCol>
                <a:gridCol w="1808509">
                  <a:extLst>
                    <a:ext uri="{9D8B030D-6E8A-4147-A177-3AD203B41FA5}">
                      <a16:colId xmlns:a16="http://schemas.microsoft.com/office/drawing/2014/main" val="3948875591"/>
                    </a:ext>
                  </a:extLst>
                </a:gridCol>
              </a:tblGrid>
              <a:tr h="266700">
                <a:tc>
                  <a:txBody>
                    <a:bodyPr/>
                    <a:lstStyle/>
                    <a:p>
                      <a:pPr marL="0" marR="0" algn="ctr">
                        <a:lnSpc>
                          <a:spcPct val="115000"/>
                        </a:lnSpc>
                        <a:spcBef>
                          <a:spcPts val="0"/>
                        </a:spcBef>
                        <a:spcAft>
                          <a:spcPts val="0"/>
                        </a:spcAft>
                      </a:pPr>
                      <a:r>
                        <a:rPr lang="en-US" sz="1200" dirty="0">
                          <a:effectLst/>
                        </a:rPr>
                        <a:t>AM Modulation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Frequency (kHz)</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04259114"/>
                  </a:ext>
                </a:extLst>
              </a:tr>
              <a:tr h="266700">
                <a:tc>
                  <a:txBody>
                    <a:bodyPr/>
                    <a:lstStyle/>
                    <a:p>
                      <a:pPr marL="0" marR="0">
                        <a:lnSpc>
                          <a:spcPct val="115000"/>
                        </a:lnSpc>
                        <a:spcBef>
                          <a:spcPts val="0"/>
                        </a:spcBef>
                        <a:spcAft>
                          <a:spcPts val="0"/>
                        </a:spcAft>
                      </a:pPr>
                      <a:r>
                        <a:rPr lang="en-US" sz="1200" dirty="0">
                          <a:effectLst/>
                        </a:rPr>
                        <a:t>Lower side band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200" dirty="0">
                          <a:effectLst/>
                        </a:rPr>
                        <a:t> 89.969 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67195065"/>
                  </a:ext>
                </a:extLst>
              </a:tr>
              <a:tr h="266700">
                <a:tc>
                  <a:txBody>
                    <a:bodyPr/>
                    <a:lstStyle/>
                    <a:p>
                      <a:pPr marL="0" marR="0">
                        <a:lnSpc>
                          <a:spcPct val="115000"/>
                        </a:lnSpc>
                        <a:spcBef>
                          <a:spcPts val="0"/>
                        </a:spcBef>
                        <a:spcAft>
                          <a:spcPts val="0"/>
                        </a:spcAft>
                      </a:pPr>
                      <a:r>
                        <a:rPr lang="en-US" sz="1200">
                          <a:effectLst/>
                        </a:rPr>
                        <a:t>Carrier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200" dirty="0">
                          <a:effectLst/>
                        </a:rPr>
                        <a:t> 100.157 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20991836"/>
                  </a:ext>
                </a:extLst>
              </a:tr>
              <a:tr h="266700">
                <a:tc>
                  <a:txBody>
                    <a:bodyPr/>
                    <a:lstStyle/>
                    <a:p>
                      <a:pPr marL="0" marR="0">
                        <a:lnSpc>
                          <a:spcPct val="115000"/>
                        </a:lnSpc>
                        <a:spcBef>
                          <a:spcPts val="0"/>
                        </a:spcBef>
                        <a:spcAft>
                          <a:spcPts val="0"/>
                        </a:spcAft>
                      </a:pPr>
                      <a:r>
                        <a:rPr lang="en-US" sz="1200">
                          <a:effectLst/>
                        </a:rPr>
                        <a:t>Upper side band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200" dirty="0">
                          <a:effectLst/>
                        </a:rPr>
                        <a:t> 109.953 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65117150"/>
                  </a:ext>
                </a:extLst>
              </a:tr>
            </a:tbl>
          </a:graphicData>
        </a:graphic>
      </p:graphicFrame>
      <p:sp>
        <p:nvSpPr>
          <p:cNvPr id="9" name="TextBox 8">
            <a:extLst>
              <a:ext uri="{FF2B5EF4-FFF2-40B4-BE49-F238E27FC236}">
                <a16:creationId xmlns:a16="http://schemas.microsoft.com/office/drawing/2014/main" id="{F4CC2A37-9FA8-42F2-B902-A045428BD151}"/>
              </a:ext>
            </a:extLst>
          </p:cNvPr>
          <p:cNvSpPr txBox="1"/>
          <p:nvPr/>
        </p:nvSpPr>
        <p:spPr>
          <a:xfrm>
            <a:off x="2209801" y="1981200"/>
            <a:ext cx="3714553" cy="3970318"/>
          </a:xfrm>
          <a:prstGeom prst="rect">
            <a:avLst/>
          </a:prstGeom>
          <a:noFill/>
        </p:spPr>
        <p:txBody>
          <a:bodyPr wrap="square" rtlCol="0">
            <a:spAutoFit/>
          </a:bodyPr>
          <a:lstStyle/>
          <a:p>
            <a:r>
              <a:rPr lang="en-US" dirty="0"/>
              <a:t>Oscilloscope screenshot here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0" name="TextBox 9">
            <a:extLst>
              <a:ext uri="{FF2B5EF4-FFF2-40B4-BE49-F238E27FC236}">
                <a16:creationId xmlns:a16="http://schemas.microsoft.com/office/drawing/2014/main" id="{B49D7382-4D15-46DC-A34D-740894424E53}"/>
              </a:ext>
            </a:extLst>
          </p:cNvPr>
          <p:cNvSpPr txBox="1"/>
          <p:nvPr/>
        </p:nvSpPr>
        <p:spPr>
          <a:xfrm>
            <a:off x="5962452" y="1981200"/>
            <a:ext cx="3772294" cy="2862322"/>
          </a:xfrm>
          <a:prstGeom prst="rect">
            <a:avLst/>
          </a:prstGeom>
          <a:noFill/>
        </p:spPr>
        <p:txBody>
          <a:bodyPr wrap="square" rtlCol="0">
            <a:spAutoFit/>
          </a:bodyPr>
          <a:lstStyle/>
          <a:p>
            <a:r>
              <a:rPr lang="en-US" dirty="0"/>
              <a:t>Spectrum Analyzer screenshot here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3" name="Picture 2">
            <a:extLst>
              <a:ext uri="{FF2B5EF4-FFF2-40B4-BE49-F238E27FC236}">
                <a16:creationId xmlns:a16="http://schemas.microsoft.com/office/drawing/2014/main" id="{BF9DE862-987B-5E31-0D65-170A632C38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1" y="2438400"/>
            <a:ext cx="3928533" cy="2209800"/>
          </a:xfrm>
          <a:prstGeom prst="rect">
            <a:avLst/>
          </a:prstGeom>
        </p:spPr>
      </p:pic>
      <p:pic>
        <p:nvPicPr>
          <p:cNvPr id="11" name="Picture 10" descr="A computer screen shot of a computer&#10;&#10;Description automatically generated">
            <a:extLst>
              <a:ext uri="{FF2B5EF4-FFF2-40B4-BE49-F238E27FC236}">
                <a16:creationId xmlns:a16="http://schemas.microsoft.com/office/drawing/2014/main" id="{0E99E59B-59FD-92DB-CE61-55D9451860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6482" y="2438400"/>
            <a:ext cx="4165600" cy="2343150"/>
          </a:xfrm>
          <a:prstGeom prst="rect">
            <a:avLst/>
          </a:prstGeom>
        </p:spPr>
      </p:pic>
    </p:spTree>
    <p:extLst>
      <p:ext uri="{BB962C8B-B14F-4D97-AF65-F5344CB8AC3E}">
        <p14:creationId xmlns:p14="http://schemas.microsoft.com/office/powerpoint/2010/main" val="993724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23076" y="1000862"/>
            <a:ext cx="7201293" cy="97403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Bef>
                <a:spcPts val="0"/>
              </a:spcBef>
              <a:buNone/>
            </a:pPr>
            <a:r>
              <a:rPr lang="en-US" sz="1600" dirty="0">
                <a:latin typeface="Calibri" panose="020F0502020204030204" pitchFamily="34" charset="0"/>
                <a:ea typeface="Calibri" panose="020F0502020204030204" pitchFamily="34" charset="0"/>
              </a:rPr>
              <a:t>Develop equations for the carrier and modulating signals and plot the equation for the composite modulated signal V</a:t>
            </a:r>
            <a:r>
              <a:rPr lang="en-US" sz="1600" baseline="-25000" dirty="0">
                <a:latin typeface="Calibri" panose="020F0502020204030204" pitchFamily="34" charset="0"/>
                <a:ea typeface="Calibri" panose="020F0502020204030204" pitchFamily="34" charset="0"/>
              </a:rPr>
              <a:t>AM .</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323075" y="321364"/>
            <a:ext cx="35814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800" dirty="0">
                <a:solidFill>
                  <a:schemeClr val="dk1"/>
                </a:solidFill>
              </a:rPr>
              <a:t>AM Signals Cont.</a:t>
            </a:r>
          </a:p>
        </p:txBody>
      </p:sp>
      <p:sp>
        <p:nvSpPr>
          <p:cNvPr id="6" name="TextBox 5">
            <a:extLst>
              <a:ext uri="{FF2B5EF4-FFF2-40B4-BE49-F238E27FC236}">
                <a16:creationId xmlns:a16="http://schemas.microsoft.com/office/drawing/2014/main" id="{5676497A-C8F1-488A-AFF5-DD8A704C0844}"/>
              </a:ext>
            </a:extLst>
          </p:cNvPr>
          <p:cNvSpPr txBox="1"/>
          <p:nvPr/>
        </p:nvSpPr>
        <p:spPr>
          <a:xfrm>
            <a:off x="2533454" y="1905000"/>
            <a:ext cx="184731" cy="2308324"/>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9" name="TextBox 8">
            <a:extLst>
              <a:ext uri="{FF2B5EF4-FFF2-40B4-BE49-F238E27FC236}">
                <a16:creationId xmlns:a16="http://schemas.microsoft.com/office/drawing/2014/main" id="{F4CC2A37-9FA8-42F2-B902-A045428BD151}"/>
              </a:ext>
            </a:extLst>
          </p:cNvPr>
          <p:cNvSpPr txBox="1"/>
          <p:nvPr/>
        </p:nvSpPr>
        <p:spPr>
          <a:xfrm>
            <a:off x="2323076" y="1886820"/>
            <a:ext cx="7611795" cy="1477328"/>
          </a:xfrm>
          <a:prstGeom prst="rect">
            <a:avLst/>
          </a:prstGeom>
          <a:noFill/>
        </p:spPr>
        <p:txBody>
          <a:bodyPr wrap="square" rtlCol="0">
            <a:spAutoFit/>
          </a:bodyPr>
          <a:lstStyle/>
          <a:p>
            <a:r>
              <a:rPr lang="en-US" dirty="0"/>
              <a:t>Equations here:</a:t>
            </a:r>
          </a:p>
          <a:p>
            <a:r>
              <a:rPr lang="en-US" dirty="0" err="1"/>
              <a:t>vc</a:t>
            </a:r>
            <a:r>
              <a:rPr lang="en-US" dirty="0"/>
              <a:t>=10sin(2Pi100t)</a:t>
            </a:r>
          </a:p>
          <a:p>
            <a:r>
              <a:rPr lang="en-US" dirty="0" err="1"/>
              <a:t>vm</a:t>
            </a:r>
            <a:r>
              <a:rPr lang="en-US" dirty="0"/>
              <a:t>=5sin(2Pi10t)</a:t>
            </a:r>
          </a:p>
          <a:p>
            <a:endParaRPr lang="en-US" dirty="0"/>
          </a:p>
          <a:p>
            <a:endParaRPr lang="en-US" dirty="0"/>
          </a:p>
        </p:txBody>
      </p:sp>
      <p:sp>
        <p:nvSpPr>
          <p:cNvPr id="10" name="TextBox 9">
            <a:extLst>
              <a:ext uri="{FF2B5EF4-FFF2-40B4-BE49-F238E27FC236}">
                <a16:creationId xmlns:a16="http://schemas.microsoft.com/office/drawing/2014/main" id="{B49D7382-4D15-46DC-A34D-740894424E53}"/>
              </a:ext>
            </a:extLst>
          </p:cNvPr>
          <p:cNvSpPr txBox="1"/>
          <p:nvPr/>
        </p:nvSpPr>
        <p:spPr>
          <a:xfrm>
            <a:off x="2323076" y="3128777"/>
            <a:ext cx="7611795" cy="1754326"/>
          </a:xfrm>
          <a:prstGeom prst="rect">
            <a:avLst/>
          </a:prstGeom>
          <a:noFill/>
        </p:spPr>
        <p:txBody>
          <a:bodyPr wrap="square" rtlCol="0">
            <a:spAutoFit/>
          </a:bodyPr>
          <a:lstStyle/>
          <a:p>
            <a:r>
              <a:rPr lang="en-US" dirty="0"/>
              <a:t>Plotted diagram screenshot here:</a:t>
            </a:r>
          </a:p>
          <a:p>
            <a:endParaRPr lang="en-US" dirty="0"/>
          </a:p>
          <a:p>
            <a:endParaRPr lang="en-US" dirty="0"/>
          </a:p>
          <a:p>
            <a:endParaRPr lang="en-US" dirty="0"/>
          </a:p>
          <a:p>
            <a:endParaRPr lang="en-US" dirty="0"/>
          </a:p>
          <a:p>
            <a:endParaRPr lang="en-US" dirty="0"/>
          </a:p>
        </p:txBody>
      </p:sp>
      <p:pic>
        <p:nvPicPr>
          <p:cNvPr id="3" name="Picture 2">
            <a:extLst>
              <a:ext uri="{FF2B5EF4-FFF2-40B4-BE49-F238E27FC236}">
                <a16:creationId xmlns:a16="http://schemas.microsoft.com/office/drawing/2014/main" id="{93797091-919F-625D-A63A-B5C8D62E7A54}"/>
              </a:ext>
            </a:extLst>
          </p:cNvPr>
          <p:cNvPicPr>
            <a:picLocks noChangeAspect="1"/>
          </p:cNvPicPr>
          <p:nvPr/>
        </p:nvPicPr>
        <p:blipFill>
          <a:blip r:embed="rId2"/>
          <a:stretch>
            <a:fillRect/>
          </a:stretch>
        </p:blipFill>
        <p:spPr>
          <a:xfrm>
            <a:off x="2323075" y="3581400"/>
            <a:ext cx="5867400" cy="2852718"/>
          </a:xfrm>
          <a:prstGeom prst="rect">
            <a:avLst/>
          </a:prstGeom>
        </p:spPr>
      </p:pic>
    </p:spTree>
    <p:extLst>
      <p:ext uri="{BB962C8B-B14F-4D97-AF65-F5344CB8AC3E}">
        <p14:creationId xmlns:p14="http://schemas.microsoft.com/office/powerpoint/2010/main" val="1199812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23708" y="1007164"/>
            <a:ext cx="7201293" cy="97403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Bef>
                <a:spcPts val="0"/>
              </a:spcBef>
              <a:buNone/>
            </a:pPr>
            <a:r>
              <a:rPr lang="en-US" sz="1600" dirty="0">
                <a:latin typeface="Calibri" panose="020F0502020204030204" pitchFamily="34" charset="0"/>
                <a:ea typeface="Calibri" panose="020F0502020204030204" pitchFamily="34" charset="0"/>
                <a:cs typeface="Times New Roman" panose="02020603050405020304" pitchFamily="18" charset="0"/>
              </a:rPr>
              <a:t>The screenshot of the Oscilloscope should include the signal and the panel settings of the oscilloscope. The screenshot of the Spectrum Analyzer should include the signal and the panel setting of the analyzer.</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323707" y="321364"/>
            <a:ext cx="35814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800" dirty="0">
                <a:solidFill>
                  <a:schemeClr val="dk1"/>
                </a:solidFill>
              </a:rPr>
              <a:t>FM Signals</a:t>
            </a:r>
          </a:p>
        </p:txBody>
      </p:sp>
      <p:sp>
        <p:nvSpPr>
          <p:cNvPr id="6" name="TextBox 5">
            <a:extLst>
              <a:ext uri="{FF2B5EF4-FFF2-40B4-BE49-F238E27FC236}">
                <a16:creationId xmlns:a16="http://schemas.microsoft.com/office/drawing/2014/main" id="{5676497A-C8F1-488A-AFF5-DD8A704C0844}"/>
              </a:ext>
            </a:extLst>
          </p:cNvPr>
          <p:cNvSpPr txBox="1"/>
          <p:nvPr/>
        </p:nvSpPr>
        <p:spPr>
          <a:xfrm>
            <a:off x="2533454" y="1905000"/>
            <a:ext cx="184731" cy="2308324"/>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9" name="TextBox 8">
            <a:extLst>
              <a:ext uri="{FF2B5EF4-FFF2-40B4-BE49-F238E27FC236}">
                <a16:creationId xmlns:a16="http://schemas.microsoft.com/office/drawing/2014/main" id="{F4CC2A37-9FA8-42F2-B902-A045428BD151}"/>
              </a:ext>
            </a:extLst>
          </p:cNvPr>
          <p:cNvSpPr txBox="1"/>
          <p:nvPr/>
        </p:nvSpPr>
        <p:spPr>
          <a:xfrm>
            <a:off x="2209801" y="1981200"/>
            <a:ext cx="3714553" cy="3970318"/>
          </a:xfrm>
          <a:prstGeom prst="rect">
            <a:avLst/>
          </a:prstGeom>
          <a:noFill/>
        </p:spPr>
        <p:txBody>
          <a:bodyPr wrap="square" rtlCol="0">
            <a:spAutoFit/>
          </a:bodyPr>
          <a:lstStyle/>
          <a:p>
            <a:r>
              <a:rPr lang="en-US" dirty="0"/>
              <a:t>Oscilloscope screenshot here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0" name="TextBox 9">
            <a:extLst>
              <a:ext uri="{FF2B5EF4-FFF2-40B4-BE49-F238E27FC236}">
                <a16:creationId xmlns:a16="http://schemas.microsoft.com/office/drawing/2014/main" id="{B49D7382-4D15-46DC-A34D-740894424E53}"/>
              </a:ext>
            </a:extLst>
          </p:cNvPr>
          <p:cNvSpPr txBox="1"/>
          <p:nvPr/>
        </p:nvSpPr>
        <p:spPr>
          <a:xfrm>
            <a:off x="5962452" y="1981200"/>
            <a:ext cx="3772294" cy="3970318"/>
          </a:xfrm>
          <a:prstGeom prst="rect">
            <a:avLst/>
          </a:prstGeom>
          <a:noFill/>
        </p:spPr>
        <p:txBody>
          <a:bodyPr wrap="square" rtlCol="0">
            <a:spAutoFit/>
          </a:bodyPr>
          <a:lstStyle/>
          <a:p>
            <a:r>
              <a:rPr lang="en-US" dirty="0"/>
              <a:t>Spectrum Analyzer screenshot here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latin typeface="Calibri" panose="020F0502020204030204" pitchFamily="34" charset="0"/>
                <a:ea typeface="Calibri" panose="020F0502020204030204" pitchFamily="34" charset="0"/>
              </a:rPr>
              <a:t>What’s the carrier frequency?</a:t>
            </a:r>
            <a:endParaRPr lang="en-US" dirty="0">
              <a:latin typeface="Calibri" panose="020F0502020204030204" pitchFamily="34" charset="0"/>
            </a:endParaRPr>
          </a:p>
          <a:p>
            <a:r>
              <a:rPr lang="en-US" dirty="0"/>
              <a:t>69.906 kHz</a:t>
            </a:r>
          </a:p>
          <a:p>
            <a:endParaRPr lang="en-US" dirty="0"/>
          </a:p>
        </p:txBody>
      </p:sp>
      <p:pic>
        <p:nvPicPr>
          <p:cNvPr id="3" name="Picture 2" descr="A screenshot of a computer&#10;&#10;Description automatically generated">
            <a:extLst>
              <a:ext uri="{FF2B5EF4-FFF2-40B4-BE49-F238E27FC236}">
                <a16:creationId xmlns:a16="http://schemas.microsoft.com/office/drawing/2014/main" id="{F25F2B01-9EE6-709C-F3CA-E8B2C977BE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9014" y="2362201"/>
            <a:ext cx="2986387" cy="2735562"/>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E96E291A-53DA-269E-2B41-1403C1C2B9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5140" y="2390589"/>
            <a:ext cx="3144574" cy="2886364"/>
          </a:xfrm>
          <a:prstGeom prst="rect">
            <a:avLst/>
          </a:prstGeom>
        </p:spPr>
      </p:pic>
    </p:spTree>
    <p:extLst>
      <p:ext uri="{BB962C8B-B14F-4D97-AF65-F5344CB8AC3E}">
        <p14:creationId xmlns:p14="http://schemas.microsoft.com/office/powerpoint/2010/main" val="3538419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B83D9-B4CE-8663-9E7B-86922C58B5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34431F-5251-3493-EF08-EE9DF9B2779F}"/>
              </a:ext>
            </a:extLst>
          </p:cNvPr>
          <p:cNvSpPr>
            <a:spLocks noGrp="1"/>
          </p:cNvSpPr>
          <p:nvPr>
            <p:ph type="ctrTitle"/>
          </p:nvPr>
        </p:nvSpPr>
        <p:spPr/>
        <p:txBody>
          <a:bodyPr/>
          <a:lstStyle/>
          <a:p>
            <a:r>
              <a:rPr lang="en-US" sz="4800" dirty="0">
                <a:effectLst/>
                <a:ea typeface="Times New Roman" panose="02020603050405020304" pitchFamily="18" charset="0"/>
                <a:cs typeface="Calibri"/>
              </a:rPr>
              <a:t>Pulse Code Modulation (PCM) and Line Codes</a:t>
            </a:r>
            <a:endParaRPr lang="en-US" dirty="0"/>
          </a:p>
        </p:txBody>
      </p:sp>
      <p:sp>
        <p:nvSpPr>
          <p:cNvPr id="3" name="Subtitle 2">
            <a:extLst>
              <a:ext uri="{FF2B5EF4-FFF2-40B4-BE49-F238E27FC236}">
                <a16:creationId xmlns:a16="http://schemas.microsoft.com/office/drawing/2014/main" id="{470AC534-2DAB-52D0-5652-391031831013}"/>
              </a:ext>
            </a:extLst>
          </p:cNvPr>
          <p:cNvSpPr>
            <a:spLocks noGrp="1"/>
          </p:cNvSpPr>
          <p:nvPr>
            <p:ph type="subTitle" idx="1"/>
          </p:nvPr>
        </p:nvSpPr>
        <p:spPr/>
        <p:txBody>
          <a:bodyPr/>
          <a:lstStyle/>
          <a:p>
            <a:r>
              <a:rPr lang="en-US" dirty="0"/>
              <a:t>NETW310 Course Work</a:t>
            </a:r>
          </a:p>
        </p:txBody>
      </p:sp>
    </p:spTree>
    <p:extLst>
      <p:ext uri="{BB962C8B-B14F-4D97-AF65-F5344CB8AC3E}">
        <p14:creationId xmlns:p14="http://schemas.microsoft.com/office/powerpoint/2010/main" val="780645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286001" y="914400"/>
            <a:ext cx="7524945" cy="974036"/>
          </a:xfrm>
          <a:prstGeom prst="rect">
            <a:avLst/>
          </a:prstGeom>
        </p:spPr>
        <p:txBody>
          <a:bodyPr lIns="91440" tIns="45720" rIns="91440" bIns="4572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ea typeface="Calibri" panose="020F0502020204030204" pitchFamily="34" charset="0"/>
                <a:cs typeface="Times New Roman"/>
              </a:rPr>
              <a:t>The first screenshot should show the Oscilloscope-XSC1 display with the analog input signal and sampling clock at the input to the ADC. The second screenshot should show the Oscilloscope-XSC2 display with the output of the DAC. </a:t>
            </a:r>
            <a:endParaRPr lang="en-US" sz="1600"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209800" y="321365"/>
            <a:ext cx="46482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dirty="0">
                <a:solidFill>
                  <a:srgbClr val="000000"/>
                </a:solidFill>
                <a:ea typeface="Times New Roman" panose="02020603050405020304" pitchFamily="18" charset="0"/>
                <a:cs typeface="Calibri" panose="020F0502020204030204" pitchFamily="34" charset="0"/>
              </a:rPr>
              <a:t>Pulse Code Modulation (PCM) </a:t>
            </a:r>
            <a:endParaRPr lang="en-US" sz="2800" dirty="0">
              <a:solidFill>
                <a:schemeClr val="dk1"/>
              </a:solidFill>
              <a:latin typeface="+mn-lt"/>
              <a:ea typeface="+mn-ea"/>
              <a:cs typeface="+mn-cs"/>
            </a:endParaRPr>
          </a:p>
        </p:txBody>
      </p:sp>
      <p:pic>
        <p:nvPicPr>
          <p:cNvPr id="12" name="Content Placeholder 11" descr="A screenshot of a computer&#10;&#10;Description automatically generated">
            <a:extLst>
              <a:ext uri="{FF2B5EF4-FFF2-40B4-BE49-F238E27FC236}">
                <a16:creationId xmlns:a16="http://schemas.microsoft.com/office/drawing/2014/main" id="{36DA32E2-6025-A55F-9D38-42BFB89DF19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2601" y="1916800"/>
            <a:ext cx="4136333" cy="4244073"/>
          </a:xfrm>
        </p:spPr>
      </p:pic>
      <p:pic>
        <p:nvPicPr>
          <p:cNvPr id="14" name="Picture 13" descr="A screenshot of a computer&#10;&#10;Description automatically generated">
            <a:extLst>
              <a:ext uri="{FF2B5EF4-FFF2-40B4-BE49-F238E27FC236}">
                <a16:creationId xmlns:a16="http://schemas.microsoft.com/office/drawing/2014/main" id="{E1255F35-6393-B1A5-EE4C-1C491BB720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8657" y="1823123"/>
            <a:ext cx="4463302" cy="4337751"/>
          </a:xfrm>
          <a:prstGeom prst="rect">
            <a:avLst/>
          </a:prstGeom>
        </p:spPr>
      </p:pic>
    </p:spTree>
    <p:extLst>
      <p:ext uri="{BB962C8B-B14F-4D97-AF65-F5344CB8AC3E}">
        <p14:creationId xmlns:p14="http://schemas.microsoft.com/office/powerpoint/2010/main" val="39949386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Template>
  <TotalTime>25</TotalTime>
  <Words>1513</Words>
  <Application>Microsoft Office PowerPoint</Application>
  <PresentationFormat>Widescreen</PresentationFormat>
  <Paragraphs>261</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Cambria Math</vt:lpstr>
      <vt:lpstr>Times New Roman</vt:lpstr>
      <vt:lpstr>Tw Cen MT</vt:lpstr>
      <vt:lpstr>Circuit</vt:lpstr>
      <vt:lpstr>NETW310 Course Work</vt:lpstr>
      <vt:lpstr>Introduction</vt:lpstr>
      <vt:lpstr>Baseband Signals and AM/FM Signals</vt:lpstr>
      <vt:lpstr>PowerPoint Presentation</vt:lpstr>
      <vt:lpstr>PowerPoint Presentation</vt:lpstr>
      <vt:lpstr>PowerPoint Presentation</vt:lpstr>
      <vt:lpstr>PowerPoint Presentation</vt:lpstr>
      <vt:lpstr>Pulse Code Modulation (PCM) and Line Codes</vt:lpstr>
      <vt:lpstr>PowerPoint Presentation</vt:lpstr>
      <vt:lpstr>PowerPoint Presentation</vt:lpstr>
      <vt:lpstr>PowerPoint Presentation</vt:lpstr>
      <vt:lpstr>Cables and Structured Cabling</vt:lpstr>
      <vt:lpstr>Questions</vt:lpstr>
      <vt:lpstr>Questions</vt:lpstr>
      <vt:lpstr>Antenna Gain and Free Space Path Loss</vt:lpstr>
      <vt:lpstr>Antenna Gain</vt:lpstr>
      <vt:lpstr>Free Space Path Loss</vt:lpstr>
      <vt:lpstr>Free Space Path Loss Cont.</vt:lpstr>
      <vt:lpstr>Bit Error Rate of Fading Channels</vt:lpstr>
      <vt:lpstr>PowerPoint Presentation</vt:lpstr>
      <vt:lpstr>PowerPoint Presentation</vt:lpstr>
      <vt:lpstr>Challenges</vt:lpstr>
      <vt:lpstr>Career Skills </vt:lpstr>
      <vt:lpstr>Conclusion</vt:lpstr>
      <vt:lpstr>References:</vt:lpstr>
      <vt:lpstr>References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Mitchell Woodworth</dc:creator>
  <cp:lastModifiedBy>Mitchell Woodworth</cp:lastModifiedBy>
  <cp:revision>1</cp:revision>
  <dcterms:created xsi:type="dcterms:W3CDTF">2024-12-18T21:44:59Z</dcterms:created>
  <dcterms:modified xsi:type="dcterms:W3CDTF">2024-12-18T22:10:07Z</dcterms:modified>
</cp:coreProperties>
</file>