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4" r:id="rId7"/>
    <p:sldId id="261" r:id="rId8"/>
    <p:sldId id="262" r:id="rId9"/>
    <p:sldId id="263"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4" autoAdjust="0"/>
    <p:restoredTop sz="94660"/>
  </p:normalViewPr>
  <p:slideViewPr>
    <p:cSldViewPr snapToGrid="0">
      <p:cViewPr varScale="1">
        <p:scale>
          <a:sx n="38" d="100"/>
          <a:sy n="38" d="100"/>
        </p:scale>
        <p:origin x="797" y="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12/18/2021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12/18/2021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12/18/2021</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effectLst>
            <a:outerShdw blurRad="177800" dist="38100" dir="2700000" algn="tl">
              <a:srgbClr val="000000">
                <a:alpha val="24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52400" dist="38100" dir="2700000" algn="tl">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52400" dist="38100" dir="2700000" algn="tl">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52400" dist="38100" dir="2700000" algn="tl">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C32A9-DDA2-483C-9925-4C7566D5E2AE}"/>
              </a:ext>
            </a:extLst>
          </p:cNvPr>
          <p:cNvSpPr>
            <a:spLocks noGrp="1"/>
          </p:cNvSpPr>
          <p:nvPr>
            <p:ph type="ctrTitle"/>
          </p:nvPr>
        </p:nvSpPr>
        <p:spPr/>
        <p:txBody>
          <a:bodyPr/>
          <a:lstStyle/>
          <a:p>
            <a:r>
              <a:rPr lang="en-US" dirty="0"/>
              <a:t>CEIS101 Course Project </a:t>
            </a:r>
            <a:br>
              <a:rPr lang="en-US" dirty="0"/>
            </a:br>
            <a:r>
              <a:rPr lang="en-US" dirty="0"/>
              <a:t>Smart Home Automation</a:t>
            </a:r>
            <a:br>
              <a:rPr lang="en-US" dirty="0"/>
            </a:br>
            <a:r>
              <a:rPr lang="en-US" dirty="0"/>
              <a:t>and Security System</a:t>
            </a:r>
          </a:p>
        </p:txBody>
      </p:sp>
      <p:sp>
        <p:nvSpPr>
          <p:cNvPr id="3" name="Subtitle 2">
            <a:extLst>
              <a:ext uri="{FF2B5EF4-FFF2-40B4-BE49-F238E27FC236}">
                <a16:creationId xmlns:a16="http://schemas.microsoft.com/office/drawing/2014/main" id="{01756F36-F551-450F-9081-9436DAEFD533}"/>
              </a:ext>
            </a:extLst>
          </p:cNvPr>
          <p:cNvSpPr>
            <a:spLocks noGrp="1"/>
          </p:cNvSpPr>
          <p:nvPr>
            <p:ph type="subTitle" idx="1"/>
          </p:nvPr>
        </p:nvSpPr>
        <p:spPr/>
        <p:txBody>
          <a:bodyPr/>
          <a:lstStyle/>
          <a:p>
            <a:r>
              <a:rPr lang="en-US" dirty="0"/>
              <a:t>Presented by: </a:t>
            </a:r>
          </a:p>
          <a:p>
            <a:r>
              <a:rPr lang="en-US" dirty="0"/>
              <a:t>Mitchell Woodworth</a:t>
            </a:r>
          </a:p>
        </p:txBody>
      </p:sp>
    </p:spTree>
    <p:extLst>
      <p:ext uri="{BB962C8B-B14F-4D97-AF65-F5344CB8AC3E}">
        <p14:creationId xmlns:p14="http://schemas.microsoft.com/office/powerpoint/2010/main" val="3655349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6F2E-2CDC-45DB-B5E6-26476180C86C}"/>
              </a:ext>
            </a:extLst>
          </p:cNvPr>
          <p:cNvSpPr>
            <a:spLocks noGrp="1"/>
          </p:cNvSpPr>
          <p:nvPr>
            <p:ph type="title"/>
          </p:nvPr>
        </p:nvSpPr>
        <p:spPr/>
        <p:txBody>
          <a:bodyPr/>
          <a:lstStyle/>
          <a:p>
            <a:r>
              <a:rPr lang="en-US" sz="3600" dirty="0"/>
              <a:t>Serial Monitor</a:t>
            </a:r>
            <a:endParaRPr lang="en-US" dirty="0"/>
          </a:p>
        </p:txBody>
      </p:sp>
      <p:pic>
        <p:nvPicPr>
          <p:cNvPr id="4" name="Content Placeholder 4" descr="Graphical user interface, text&#10;&#10;Description automatically generated">
            <a:extLst>
              <a:ext uri="{FF2B5EF4-FFF2-40B4-BE49-F238E27FC236}">
                <a16:creationId xmlns:a16="http://schemas.microsoft.com/office/drawing/2014/main" id="{CF98D099-B3B6-49E7-BB45-BA51E6382A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57778" y="2249488"/>
            <a:ext cx="3273269" cy="3541712"/>
          </a:xfrm>
        </p:spPr>
      </p:pic>
    </p:spTree>
    <p:extLst>
      <p:ext uri="{BB962C8B-B14F-4D97-AF65-F5344CB8AC3E}">
        <p14:creationId xmlns:p14="http://schemas.microsoft.com/office/powerpoint/2010/main" val="3204041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414E5-7A45-4A17-9D0F-388A61E75F2B}"/>
              </a:ext>
            </a:extLst>
          </p:cNvPr>
          <p:cNvSpPr>
            <a:spLocks noGrp="1"/>
          </p:cNvSpPr>
          <p:nvPr>
            <p:ph type="title"/>
          </p:nvPr>
        </p:nvSpPr>
        <p:spPr/>
        <p:txBody>
          <a:bodyPr/>
          <a:lstStyle/>
          <a:p>
            <a:r>
              <a:rPr lang="en-US" dirty="0"/>
              <a:t>Adding Door Sensor to Smart Home System </a:t>
            </a:r>
            <a:br>
              <a:rPr lang="en-US" dirty="0"/>
            </a:br>
            <a:endParaRPr lang="en-US" dirty="0"/>
          </a:p>
        </p:txBody>
      </p:sp>
      <p:sp>
        <p:nvSpPr>
          <p:cNvPr id="3" name="Content Placeholder 2">
            <a:extLst>
              <a:ext uri="{FF2B5EF4-FFF2-40B4-BE49-F238E27FC236}">
                <a16:creationId xmlns:a16="http://schemas.microsoft.com/office/drawing/2014/main" id="{4BEA628B-FDF1-4E11-864D-B1DD9B36419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63925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41A2F-ACAA-4F6B-8BAA-9431647A91B3}"/>
              </a:ext>
            </a:extLst>
          </p:cNvPr>
          <p:cNvSpPr>
            <a:spLocks noGrp="1"/>
          </p:cNvSpPr>
          <p:nvPr>
            <p:ph type="title"/>
          </p:nvPr>
        </p:nvSpPr>
        <p:spPr/>
        <p:txBody>
          <a:bodyPr/>
          <a:lstStyle/>
          <a:p>
            <a:r>
              <a:rPr lang="en-US" sz="3600" dirty="0"/>
              <a:t>Circuit of door closed with Green LED ON</a:t>
            </a:r>
            <a:endParaRPr lang="en-US" dirty="0"/>
          </a:p>
        </p:txBody>
      </p:sp>
      <p:pic>
        <p:nvPicPr>
          <p:cNvPr id="4" name="Content Placeholder 4" descr="A picture containing text, electronics&#10;&#10;Description automatically generated">
            <a:extLst>
              <a:ext uri="{FF2B5EF4-FFF2-40B4-BE49-F238E27FC236}">
                <a16:creationId xmlns:a16="http://schemas.microsoft.com/office/drawing/2014/main" id="{B29BBB28-8F2E-4056-BAEE-868C7BF504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69718" y="2249488"/>
            <a:ext cx="2849390" cy="3541712"/>
          </a:xfrm>
        </p:spPr>
      </p:pic>
    </p:spTree>
    <p:extLst>
      <p:ext uri="{BB962C8B-B14F-4D97-AF65-F5344CB8AC3E}">
        <p14:creationId xmlns:p14="http://schemas.microsoft.com/office/powerpoint/2010/main" val="2974720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74815-39F0-4F3D-A688-7878C7B8E8E4}"/>
              </a:ext>
            </a:extLst>
          </p:cNvPr>
          <p:cNvSpPr>
            <a:spLocks noGrp="1"/>
          </p:cNvSpPr>
          <p:nvPr>
            <p:ph type="title"/>
          </p:nvPr>
        </p:nvSpPr>
        <p:spPr/>
        <p:txBody>
          <a:bodyPr/>
          <a:lstStyle/>
          <a:p>
            <a:r>
              <a:rPr lang="en-US" sz="3600" dirty="0"/>
              <a:t>Circuit of door open with Green LED OFF</a:t>
            </a:r>
            <a:endParaRPr lang="en-US" dirty="0"/>
          </a:p>
        </p:txBody>
      </p:sp>
      <p:pic>
        <p:nvPicPr>
          <p:cNvPr id="4" name="Content Placeholder 4" descr="A picture containing text, electronics&#10;&#10;Description automatically generated">
            <a:extLst>
              <a:ext uri="{FF2B5EF4-FFF2-40B4-BE49-F238E27FC236}">
                <a16:creationId xmlns:a16="http://schemas.microsoft.com/office/drawing/2014/main" id="{1E76B5DF-A122-4BB8-83DC-13DFB91232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87876" y="2249488"/>
            <a:ext cx="2413074" cy="3541712"/>
          </a:xfrm>
        </p:spPr>
      </p:pic>
    </p:spTree>
    <p:extLst>
      <p:ext uri="{BB962C8B-B14F-4D97-AF65-F5344CB8AC3E}">
        <p14:creationId xmlns:p14="http://schemas.microsoft.com/office/powerpoint/2010/main" val="1029175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E194A-7A42-4700-8EAC-A7F2514CA0EC}"/>
              </a:ext>
            </a:extLst>
          </p:cNvPr>
          <p:cNvSpPr>
            <a:spLocks noGrp="1"/>
          </p:cNvSpPr>
          <p:nvPr>
            <p:ph type="title"/>
          </p:nvPr>
        </p:nvSpPr>
        <p:spPr/>
        <p:txBody>
          <a:bodyPr/>
          <a:lstStyle/>
          <a:p>
            <a:r>
              <a:rPr lang="en-US" sz="3600" dirty="0"/>
              <a:t>Arduino Code</a:t>
            </a:r>
            <a:endParaRPr lang="en-US" dirty="0"/>
          </a:p>
        </p:txBody>
      </p:sp>
      <p:pic>
        <p:nvPicPr>
          <p:cNvPr id="4" name="Content Placeholder 4" descr="Graphical user interface, text, application&#10;&#10;Description automatically generated">
            <a:extLst>
              <a:ext uri="{FF2B5EF4-FFF2-40B4-BE49-F238E27FC236}">
                <a16:creationId xmlns:a16="http://schemas.microsoft.com/office/drawing/2014/main" id="{C25BB158-9E3B-4A28-AF7F-0CB3992CDB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20783" y="2249488"/>
            <a:ext cx="5547259" cy="3541712"/>
          </a:xfrm>
        </p:spPr>
      </p:pic>
    </p:spTree>
    <p:extLst>
      <p:ext uri="{BB962C8B-B14F-4D97-AF65-F5344CB8AC3E}">
        <p14:creationId xmlns:p14="http://schemas.microsoft.com/office/powerpoint/2010/main" val="3061468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CEEBC-2645-4754-A696-DFB66F17E2A8}"/>
              </a:ext>
            </a:extLst>
          </p:cNvPr>
          <p:cNvSpPr>
            <a:spLocks noGrp="1"/>
          </p:cNvSpPr>
          <p:nvPr>
            <p:ph type="title"/>
          </p:nvPr>
        </p:nvSpPr>
        <p:spPr/>
        <p:txBody>
          <a:bodyPr/>
          <a:lstStyle/>
          <a:p>
            <a:r>
              <a:rPr lang="en-US" sz="3600" dirty="0"/>
              <a:t>Serial Monitor</a:t>
            </a:r>
            <a:endParaRPr lang="en-US" dirty="0"/>
          </a:p>
        </p:txBody>
      </p:sp>
      <p:pic>
        <p:nvPicPr>
          <p:cNvPr id="4" name="Content Placeholder 4" descr="Graphical user interface, text, application, Word&#10;&#10;Description automatically generated">
            <a:extLst>
              <a:ext uri="{FF2B5EF4-FFF2-40B4-BE49-F238E27FC236}">
                <a16:creationId xmlns:a16="http://schemas.microsoft.com/office/drawing/2014/main" id="{2B7AC516-EF07-4FF1-BFA3-D1EFF3B8BC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36792" y="3048710"/>
            <a:ext cx="4515241" cy="1943268"/>
          </a:xfrm>
        </p:spPr>
      </p:pic>
    </p:spTree>
    <p:extLst>
      <p:ext uri="{BB962C8B-B14F-4D97-AF65-F5344CB8AC3E}">
        <p14:creationId xmlns:p14="http://schemas.microsoft.com/office/powerpoint/2010/main" val="1042458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8D94D-ED5B-4D42-A9EA-89EEA925FE0B}"/>
              </a:ext>
            </a:extLst>
          </p:cNvPr>
          <p:cNvSpPr>
            <a:spLocks noGrp="1"/>
          </p:cNvSpPr>
          <p:nvPr>
            <p:ph type="title"/>
          </p:nvPr>
        </p:nvSpPr>
        <p:spPr>
          <a:xfrm>
            <a:off x="1141413" y="618518"/>
            <a:ext cx="9905998" cy="2140180"/>
          </a:xfrm>
        </p:spPr>
        <p:txBody>
          <a:bodyPr>
            <a:normAutofit/>
          </a:bodyPr>
          <a:lstStyle/>
          <a:p>
            <a:r>
              <a:rPr lang="en-US" dirty="0"/>
              <a:t>Adding Distance Sensor to Smart Home System </a:t>
            </a:r>
            <a:br>
              <a:rPr lang="en-US" dirty="0"/>
            </a:br>
            <a:r>
              <a:rPr lang="en-US" dirty="0"/>
              <a:t>and Conducting Data Analysis</a:t>
            </a:r>
            <a:br>
              <a:rPr lang="en-US" dirty="0"/>
            </a:br>
            <a:endParaRPr lang="en-US" dirty="0"/>
          </a:p>
        </p:txBody>
      </p:sp>
      <p:sp>
        <p:nvSpPr>
          <p:cNvPr id="3" name="Content Placeholder 2">
            <a:extLst>
              <a:ext uri="{FF2B5EF4-FFF2-40B4-BE49-F238E27FC236}">
                <a16:creationId xmlns:a16="http://schemas.microsoft.com/office/drawing/2014/main" id="{DD66F179-B7FE-4297-966B-4D0AB855405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47820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B7592-DC23-4292-8C9A-82D103E767EF}"/>
              </a:ext>
            </a:extLst>
          </p:cNvPr>
          <p:cNvSpPr>
            <a:spLocks noGrp="1"/>
          </p:cNvSpPr>
          <p:nvPr>
            <p:ph type="title"/>
          </p:nvPr>
        </p:nvSpPr>
        <p:spPr/>
        <p:txBody>
          <a:bodyPr/>
          <a:lstStyle/>
          <a:p>
            <a:r>
              <a:rPr lang="en-US" sz="3600" dirty="0"/>
              <a:t>Circuit with green LED on</a:t>
            </a:r>
            <a:endParaRPr lang="en-US" dirty="0"/>
          </a:p>
        </p:txBody>
      </p:sp>
      <p:pic>
        <p:nvPicPr>
          <p:cNvPr id="4" name="Content Placeholder 4" descr="A picture containing text, electronics&#10;&#10;Description automatically generated">
            <a:extLst>
              <a:ext uri="{FF2B5EF4-FFF2-40B4-BE49-F238E27FC236}">
                <a16:creationId xmlns:a16="http://schemas.microsoft.com/office/drawing/2014/main" id="{B47254FB-ED86-40E6-9495-BBCF560C9B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42245" y="2249488"/>
            <a:ext cx="2704336" cy="3541712"/>
          </a:xfrm>
        </p:spPr>
      </p:pic>
    </p:spTree>
    <p:extLst>
      <p:ext uri="{BB962C8B-B14F-4D97-AF65-F5344CB8AC3E}">
        <p14:creationId xmlns:p14="http://schemas.microsoft.com/office/powerpoint/2010/main" val="1450256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A8703-7473-4264-8E13-55417EFBB0CE}"/>
              </a:ext>
            </a:extLst>
          </p:cNvPr>
          <p:cNvSpPr>
            <a:spLocks noGrp="1"/>
          </p:cNvSpPr>
          <p:nvPr>
            <p:ph type="title"/>
          </p:nvPr>
        </p:nvSpPr>
        <p:spPr/>
        <p:txBody>
          <a:bodyPr/>
          <a:lstStyle/>
          <a:p>
            <a:r>
              <a:rPr lang="en-US" sz="3600" dirty="0"/>
              <a:t>Circuit with yellow LED on</a:t>
            </a:r>
            <a:endParaRPr lang="en-US" dirty="0"/>
          </a:p>
        </p:txBody>
      </p:sp>
      <p:pic>
        <p:nvPicPr>
          <p:cNvPr id="4" name="Content Placeholder 4" descr="A circuit board with wires&#10;&#10;Description automatically generated with low confidence">
            <a:extLst>
              <a:ext uri="{FF2B5EF4-FFF2-40B4-BE49-F238E27FC236}">
                <a16:creationId xmlns:a16="http://schemas.microsoft.com/office/drawing/2014/main" id="{9A7F44A2-2096-487E-90C8-B7D10FED05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06586" y="2249488"/>
            <a:ext cx="2575654" cy="3541712"/>
          </a:xfrm>
        </p:spPr>
      </p:pic>
    </p:spTree>
    <p:extLst>
      <p:ext uri="{BB962C8B-B14F-4D97-AF65-F5344CB8AC3E}">
        <p14:creationId xmlns:p14="http://schemas.microsoft.com/office/powerpoint/2010/main" val="2810373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47B68-3FFB-49CE-A95D-857304209B8F}"/>
              </a:ext>
            </a:extLst>
          </p:cNvPr>
          <p:cNvSpPr>
            <a:spLocks noGrp="1"/>
          </p:cNvSpPr>
          <p:nvPr>
            <p:ph type="title"/>
          </p:nvPr>
        </p:nvSpPr>
        <p:spPr/>
        <p:txBody>
          <a:bodyPr/>
          <a:lstStyle/>
          <a:p>
            <a:r>
              <a:rPr lang="en-US" sz="3600" dirty="0"/>
              <a:t>Circuit with red LED on</a:t>
            </a:r>
            <a:endParaRPr lang="en-US" dirty="0"/>
          </a:p>
        </p:txBody>
      </p:sp>
      <p:pic>
        <p:nvPicPr>
          <p:cNvPr id="4" name="Content Placeholder 4" descr="A picture containing text&#10;&#10;Description automatically generated">
            <a:extLst>
              <a:ext uri="{FF2B5EF4-FFF2-40B4-BE49-F238E27FC236}">
                <a16:creationId xmlns:a16="http://schemas.microsoft.com/office/drawing/2014/main" id="{7159A8D6-A963-4F0A-8D3F-50CEBE8BDE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02971" y="2249488"/>
            <a:ext cx="2782883" cy="3541712"/>
          </a:xfrm>
        </p:spPr>
      </p:pic>
    </p:spTree>
    <p:extLst>
      <p:ext uri="{BB962C8B-B14F-4D97-AF65-F5344CB8AC3E}">
        <p14:creationId xmlns:p14="http://schemas.microsoft.com/office/powerpoint/2010/main" val="1536375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8225D-EFE3-48C7-8B8B-91B07916BE45}"/>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43096576-1CE1-445D-828B-620E7E61FDD2}"/>
              </a:ext>
            </a:extLst>
          </p:cNvPr>
          <p:cNvSpPr>
            <a:spLocks noGrp="1"/>
          </p:cNvSpPr>
          <p:nvPr>
            <p:ph idx="1"/>
          </p:nvPr>
        </p:nvSpPr>
        <p:spPr/>
        <p:txBody>
          <a:bodyPr>
            <a:normAutofit fontScale="92500" lnSpcReduction="20000"/>
          </a:bodyPr>
          <a:lstStyle/>
          <a:p>
            <a:pPr marL="0" indent="0">
              <a:buNone/>
            </a:pPr>
            <a:r>
              <a:rPr lang="en-US" dirty="0"/>
              <a:t>Develop a smart home automation and security system by:</a:t>
            </a:r>
          </a:p>
          <a:p>
            <a:pPr marL="0" indent="0">
              <a:buNone/>
            </a:pPr>
            <a:r>
              <a:rPr lang="en-US" dirty="0"/>
              <a:t>	designing the prototype in </a:t>
            </a:r>
            <a:r>
              <a:rPr lang="en-US" dirty="0" err="1"/>
              <a:t>Tinkercad</a:t>
            </a:r>
            <a:endParaRPr lang="en-US" dirty="0"/>
          </a:p>
          <a:p>
            <a:pPr marL="0" indent="0">
              <a:buNone/>
            </a:pPr>
            <a:r>
              <a:rPr lang="en-US" dirty="0"/>
              <a:t>	building the hardware with Tech Core Kit</a:t>
            </a:r>
          </a:p>
          <a:p>
            <a:pPr marL="0" indent="0">
              <a:buNone/>
            </a:pPr>
            <a:r>
              <a:rPr lang="en-US" dirty="0"/>
              <a:t>	programming with Arduino IDE</a:t>
            </a:r>
          </a:p>
          <a:p>
            <a:pPr marL="0" indent="0">
              <a:buNone/>
            </a:pPr>
            <a:r>
              <a:rPr lang="en-US" dirty="0"/>
              <a:t>The smart home system will encompass various devices to monitor the condition of the home. The door sensor checks whether the door is open or closed. The distance sensor monitors for possible home intruder. The automated lights will turn on when the room is dark. </a:t>
            </a:r>
          </a:p>
          <a:p>
            <a:pPr marL="0" indent="0">
              <a:buNone/>
            </a:pPr>
            <a:endParaRPr lang="en-US" dirty="0"/>
          </a:p>
        </p:txBody>
      </p:sp>
    </p:spTree>
    <p:extLst>
      <p:ext uri="{BB962C8B-B14F-4D97-AF65-F5344CB8AC3E}">
        <p14:creationId xmlns:p14="http://schemas.microsoft.com/office/powerpoint/2010/main" val="2658920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BDD34-0018-4526-88BF-EB5D274122E4}"/>
              </a:ext>
            </a:extLst>
          </p:cNvPr>
          <p:cNvSpPr>
            <a:spLocks noGrp="1"/>
          </p:cNvSpPr>
          <p:nvPr>
            <p:ph type="title"/>
          </p:nvPr>
        </p:nvSpPr>
        <p:spPr/>
        <p:txBody>
          <a:bodyPr/>
          <a:lstStyle/>
          <a:p>
            <a:r>
              <a:rPr lang="en-US" sz="3600" dirty="0"/>
              <a:t>Arduino Code</a:t>
            </a:r>
            <a:endParaRPr lang="en-US" dirty="0"/>
          </a:p>
        </p:txBody>
      </p:sp>
      <p:pic>
        <p:nvPicPr>
          <p:cNvPr id="4" name="Content Placeholder 4" descr="Graphical user interface, text&#10;&#10;Description automatically generated">
            <a:extLst>
              <a:ext uri="{FF2B5EF4-FFF2-40B4-BE49-F238E27FC236}">
                <a16:creationId xmlns:a16="http://schemas.microsoft.com/office/drawing/2014/main" id="{2C91993F-EC14-4E59-82B9-CAE1315F37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15792" y="2249488"/>
            <a:ext cx="2957242" cy="3541712"/>
          </a:xfrm>
        </p:spPr>
      </p:pic>
    </p:spTree>
    <p:extLst>
      <p:ext uri="{BB962C8B-B14F-4D97-AF65-F5344CB8AC3E}">
        <p14:creationId xmlns:p14="http://schemas.microsoft.com/office/powerpoint/2010/main" val="536586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AD33B-2187-4D9E-A686-D0D85DEDAB70}"/>
              </a:ext>
            </a:extLst>
          </p:cNvPr>
          <p:cNvSpPr>
            <a:spLocks noGrp="1"/>
          </p:cNvSpPr>
          <p:nvPr>
            <p:ph type="title"/>
          </p:nvPr>
        </p:nvSpPr>
        <p:spPr/>
        <p:txBody>
          <a:bodyPr/>
          <a:lstStyle/>
          <a:p>
            <a:r>
              <a:rPr lang="en-US" sz="3600" dirty="0"/>
              <a:t>Plot of data</a:t>
            </a:r>
            <a:endParaRPr lang="en-US" dirty="0"/>
          </a:p>
        </p:txBody>
      </p:sp>
      <p:pic>
        <p:nvPicPr>
          <p:cNvPr id="4" name="Content Placeholder 4" descr="Graphical user interface, application&#10;&#10;Description automatically generated">
            <a:extLst>
              <a:ext uri="{FF2B5EF4-FFF2-40B4-BE49-F238E27FC236}">
                <a16:creationId xmlns:a16="http://schemas.microsoft.com/office/drawing/2014/main" id="{74BEE1F7-1ECD-4628-B8FC-67BA1009E1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1559" y="2249488"/>
            <a:ext cx="6305708" cy="3541712"/>
          </a:xfrm>
        </p:spPr>
      </p:pic>
    </p:spTree>
    <p:extLst>
      <p:ext uri="{BB962C8B-B14F-4D97-AF65-F5344CB8AC3E}">
        <p14:creationId xmlns:p14="http://schemas.microsoft.com/office/powerpoint/2010/main" val="2525020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B6CDC-14EE-401B-B3F1-7926D0F5C2FD}"/>
              </a:ext>
            </a:extLst>
          </p:cNvPr>
          <p:cNvSpPr>
            <a:spLocks noGrp="1"/>
          </p:cNvSpPr>
          <p:nvPr>
            <p:ph type="title"/>
          </p:nvPr>
        </p:nvSpPr>
        <p:spPr/>
        <p:txBody>
          <a:bodyPr>
            <a:normAutofit fontScale="90000"/>
          </a:bodyPr>
          <a:lstStyle/>
          <a:p>
            <a:r>
              <a:rPr lang="en-US" dirty="0"/>
              <a:t>Adding Automated Light to Smart Home System </a:t>
            </a:r>
            <a:br>
              <a:rPr lang="en-US" dirty="0"/>
            </a:br>
            <a:endParaRPr lang="en-US" dirty="0"/>
          </a:p>
        </p:txBody>
      </p:sp>
      <p:sp>
        <p:nvSpPr>
          <p:cNvPr id="3" name="Content Placeholder 2">
            <a:extLst>
              <a:ext uri="{FF2B5EF4-FFF2-40B4-BE49-F238E27FC236}">
                <a16:creationId xmlns:a16="http://schemas.microsoft.com/office/drawing/2014/main" id="{BD01C2A8-F939-4960-B4B2-3AAA0C2090D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26857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ADE8A-8EDE-48F6-BA27-6479648B4CE6}"/>
              </a:ext>
            </a:extLst>
          </p:cNvPr>
          <p:cNvSpPr>
            <a:spLocks noGrp="1"/>
          </p:cNvSpPr>
          <p:nvPr>
            <p:ph type="title"/>
          </p:nvPr>
        </p:nvSpPr>
        <p:spPr/>
        <p:txBody>
          <a:bodyPr/>
          <a:lstStyle/>
          <a:p>
            <a:r>
              <a:rPr lang="en-US" sz="3600" dirty="0"/>
              <a:t>Circuit with automated LED off</a:t>
            </a:r>
            <a:endParaRPr lang="en-US" dirty="0"/>
          </a:p>
        </p:txBody>
      </p:sp>
      <p:pic>
        <p:nvPicPr>
          <p:cNvPr id="4" name="Content Placeholder 4" descr="A picture containing text&#10;&#10;Description automatically generated">
            <a:extLst>
              <a:ext uri="{FF2B5EF4-FFF2-40B4-BE49-F238E27FC236}">
                <a16:creationId xmlns:a16="http://schemas.microsoft.com/office/drawing/2014/main" id="{5DB2ACBA-B1C8-47AC-944F-BE9B062838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97462" y="2249488"/>
            <a:ext cx="2393902" cy="3541712"/>
          </a:xfrm>
        </p:spPr>
      </p:pic>
    </p:spTree>
    <p:extLst>
      <p:ext uri="{BB962C8B-B14F-4D97-AF65-F5344CB8AC3E}">
        <p14:creationId xmlns:p14="http://schemas.microsoft.com/office/powerpoint/2010/main" val="3807830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62B60-79AB-4FD3-A6A8-8AF7124DDCAC}"/>
              </a:ext>
            </a:extLst>
          </p:cNvPr>
          <p:cNvSpPr>
            <a:spLocks noGrp="1"/>
          </p:cNvSpPr>
          <p:nvPr>
            <p:ph type="title"/>
          </p:nvPr>
        </p:nvSpPr>
        <p:spPr/>
        <p:txBody>
          <a:bodyPr/>
          <a:lstStyle/>
          <a:p>
            <a:r>
              <a:rPr lang="en-US" sz="3600" dirty="0"/>
              <a:t>Circuit with automated LED on</a:t>
            </a:r>
            <a:endParaRPr lang="en-US" dirty="0"/>
          </a:p>
        </p:txBody>
      </p:sp>
      <p:pic>
        <p:nvPicPr>
          <p:cNvPr id="4" name="Content Placeholder 4" descr="A close-up of a circuit board&#10;&#10;Description automatically generated with low confidence">
            <a:extLst>
              <a:ext uri="{FF2B5EF4-FFF2-40B4-BE49-F238E27FC236}">
                <a16:creationId xmlns:a16="http://schemas.microsoft.com/office/drawing/2014/main" id="{5C36CD7F-7FCC-463A-9C58-F61D62F6EC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40633" y="2249488"/>
            <a:ext cx="2907560" cy="3541712"/>
          </a:xfrm>
        </p:spPr>
      </p:pic>
    </p:spTree>
    <p:extLst>
      <p:ext uri="{BB962C8B-B14F-4D97-AF65-F5344CB8AC3E}">
        <p14:creationId xmlns:p14="http://schemas.microsoft.com/office/powerpoint/2010/main" val="1369997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689A8-C66F-43BF-A97C-D542A1E01F1C}"/>
              </a:ext>
            </a:extLst>
          </p:cNvPr>
          <p:cNvSpPr>
            <a:spLocks noGrp="1"/>
          </p:cNvSpPr>
          <p:nvPr>
            <p:ph type="title"/>
          </p:nvPr>
        </p:nvSpPr>
        <p:spPr/>
        <p:txBody>
          <a:bodyPr/>
          <a:lstStyle/>
          <a:p>
            <a:r>
              <a:rPr lang="en-US" sz="3600"/>
              <a:t>Arduino Code</a:t>
            </a:r>
            <a:endParaRPr lang="en-US" dirty="0"/>
          </a:p>
        </p:txBody>
      </p:sp>
      <p:sp>
        <p:nvSpPr>
          <p:cNvPr id="3" name="Content Placeholder 2">
            <a:extLst>
              <a:ext uri="{FF2B5EF4-FFF2-40B4-BE49-F238E27FC236}">
                <a16:creationId xmlns:a16="http://schemas.microsoft.com/office/drawing/2014/main" id="{D6328EE5-9B9B-4C57-A273-61FBA9CCFF02}"/>
              </a:ext>
            </a:extLst>
          </p:cNvPr>
          <p:cNvSpPr>
            <a:spLocks noGrp="1"/>
          </p:cNvSpPr>
          <p:nvPr>
            <p:ph idx="1"/>
          </p:nvPr>
        </p:nvSpPr>
        <p:spPr/>
        <p:txBody>
          <a:bodyPr/>
          <a:lstStyle/>
          <a:p>
            <a:endParaRPr lang="en-US" dirty="0"/>
          </a:p>
        </p:txBody>
      </p:sp>
      <p:pic>
        <p:nvPicPr>
          <p:cNvPr id="4" name="Content Placeholder 10" descr="Text&#10;&#10;Description automatically generated with medium confidence">
            <a:extLst>
              <a:ext uri="{FF2B5EF4-FFF2-40B4-BE49-F238E27FC236}">
                <a16:creationId xmlns:a16="http://schemas.microsoft.com/office/drawing/2014/main" id="{4C2ED0B3-CC54-435F-89AD-2AC7515B22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412" y="1798320"/>
            <a:ext cx="3786188" cy="4906712"/>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FC799FBC-ECB8-4D6B-A2C6-763FA8AF9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9458" y="1801404"/>
            <a:ext cx="4087953" cy="4838386"/>
          </a:xfrm>
          <a:prstGeom prst="rect">
            <a:avLst/>
          </a:prstGeom>
        </p:spPr>
      </p:pic>
    </p:spTree>
    <p:extLst>
      <p:ext uri="{BB962C8B-B14F-4D97-AF65-F5344CB8AC3E}">
        <p14:creationId xmlns:p14="http://schemas.microsoft.com/office/powerpoint/2010/main" val="848494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BC037-559D-45BE-ACAF-7C94153C9715}"/>
              </a:ext>
            </a:extLst>
          </p:cNvPr>
          <p:cNvSpPr>
            <a:spLocks noGrp="1"/>
          </p:cNvSpPr>
          <p:nvPr>
            <p:ph type="title"/>
          </p:nvPr>
        </p:nvSpPr>
        <p:spPr/>
        <p:txBody>
          <a:bodyPr/>
          <a:lstStyle/>
          <a:p>
            <a:r>
              <a:rPr lang="en-US" sz="3600" dirty="0"/>
              <a:t>Serial Monitor</a:t>
            </a:r>
            <a:endParaRPr lang="en-US" dirty="0"/>
          </a:p>
        </p:txBody>
      </p:sp>
      <p:pic>
        <p:nvPicPr>
          <p:cNvPr id="4" name="Content Placeholder 4" descr="Graphical user interface, application, Word&#10;&#10;Description automatically generated">
            <a:extLst>
              <a:ext uri="{FF2B5EF4-FFF2-40B4-BE49-F238E27FC236}">
                <a16:creationId xmlns:a16="http://schemas.microsoft.com/office/drawing/2014/main" id="{1B885085-5113-4F15-B1CE-546BF86209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46318" y="3077287"/>
            <a:ext cx="4496190" cy="1886113"/>
          </a:xfrm>
        </p:spPr>
      </p:pic>
    </p:spTree>
    <p:extLst>
      <p:ext uri="{BB962C8B-B14F-4D97-AF65-F5344CB8AC3E}">
        <p14:creationId xmlns:p14="http://schemas.microsoft.com/office/powerpoint/2010/main" val="825571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5ADBE-A168-437F-9DB4-FCBF2F15CF45}"/>
              </a:ext>
            </a:extLst>
          </p:cNvPr>
          <p:cNvSpPr>
            <a:spLocks noGrp="1"/>
          </p:cNvSpPr>
          <p:nvPr>
            <p:ph type="title"/>
          </p:nvPr>
        </p:nvSpPr>
        <p:spPr/>
        <p:txBody>
          <a:bodyPr/>
          <a:lstStyle/>
          <a:p>
            <a:r>
              <a:rPr lang="en-US" dirty="0"/>
              <a:t>Challenges	</a:t>
            </a:r>
          </a:p>
        </p:txBody>
      </p:sp>
      <p:sp>
        <p:nvSpPr>
          <p:cNvPr id="3" name="Content Placeholder 2">
            <a:extLst>
              <a:ext uri="{FF2B5EF4-FFF2-40B4-BE49-F238E27FC236}">
                <a16:creationId xmlns:a16="http://schemas.microsoft.com/office/drawing/2014/main" id="{26E28AB5-C19D-4185-8C4D-82F5E30E9451}"/>
              </a:ext>
            </a:extLst>
          </p:cNvPr>
          <p:cNvSpPr>
            <a:spLocks noGrp="1"/>
          </p:cNvSpPr>
          <p:nvPr>
            <p:ph idx="1"/>
          </p:nvPr>
        </p:nvSpPr>
        <p:spPr/>
        <p:txBody>
          <a:bodyPr/>
          <a:lstStyle/>
          <a:p>
            <a:r>
              <a:rPr lang="en-US" dirty="0"/>
              <a:t>Through out this projects I faced a few challenges. One major challenge I faced was not having the proper materials to make it easier to wire the nodes up without the boards being tilted up.</a:t>
            </a:r>
          </a:p>
          <a:p>
            <a:r>
              <a:rPr lang="en-US" dirty="0"/>
              <a:t>Another challenge is putting in the correct icons into the coding. With not having much experience in programming, I accidently press the wrong key when writing the script.</a:t>
            </a:r>
          </a:p>
        </p:txBody>
      </p:sp>
    </p:spTree>
    <p:extLst>
      <p:ext uri="{BB962C8B-B14F-4D97-AF65-F5344CB8AC3E}">
        <p14:creationId xmlns:p14="http://schemas.microsoft.com/office/powerpoint/2010/main" val="3793208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F6895-9D2D-4629-9475-5888EC84DA30}"/>
              </a:ext>
            </a:extLst>
          </p:cNvPr>
          <p:cNvSpPr>
            <a:spLocks noGrp="1"/>
          </p:cNvSpPr>
          <p:nvPr>
            <p:ph type="title"/>
          </p:nvPr>
        </p:nvSpPr>
        <p:spPr/>
        <p:txBody>
          <a:bodyPr/>
          <a:lstStyle/>
          <a:p>
            <a:r>
              <a:rPr lang="en-US" dirty="0"/>
              <a:t>Career Skills Acquired	</a:t>
            </a:r>
          </a:p>
        </p:txBody>
      </p:sp>
      <p:sp>
        <p:nvSpPr>
          <p:cNvPr id="3" name="Content Placeholder 2">
            <a:extLst>
              <a:ext uri="{FF2B5EF4-FFF2-40B4-BE49-F238E27FC236}">
                <a16:creationId xmlns:a16="http://schemas.microsoft.com/office/drawing/2014/main" id="{A23F2FBF-1173-46E2-80B7-5E4C18D2E491}"/>
              </a:ext>
            </a:extLst>
          </p:cNvPr>
          <p:cNvSpPr>
            <a:spLocks noGrp="1"/>
          </p:cNvSpPr>
          <p:nvPr>
            <p:ph idx="1"/>
          </p:nvPr>
        </p:nvSpPr>
        <p:spPr/>
        <p:txBody>
          <a:bodyPr>
            <a:normAutofit fontScale="92500" lnSpcReduction="10000"/>
          </a:bodyPr>
          <a:lstStyle/>
          <a:p>
            <a:r>
              <a:rPr lang="en-US" dirty="0"/>
              <a:t>Hardware/device knowledge</a:t>
            </a:r>
          </a:p>
          <a:p>
            <a:r>
              <a:rPr lang="en-US" dirty="0"/>
              <a:t>Networking/connectivity ability</a:t>
            </a:r>
          </a:p>
          <a:p>
            <a:r>
              <a:rPr lang="en-US" dirty="0"/>
              <a:t>Coding/programming</a:t>
            </a:r>
          </a:p>
          <a:p>
            <a:r>
              <a:rPr lang="en-US" dirty="0"/>
              <a:t>Understanding of the IoT</a:t>
            </a:r>
          </a:p>
          <a:p>
            <a:r>
              <a:rPr lang="en-US" dirty="0"/>
              <a:t>Operating system fundamentals</a:t>
            </a:r>
          </a:p>
          <a:p>
            <a:r>
              <a:rPr lang="en-US" dirty="0"/>
              <a:t>Automation</a:t>
            </a:r>
          </a:p>
          <a:p>
            <a:r>
              <a:rPr lang="en-US" dirty="0"/>
              <a:t>Security awareness (at a minimum)</a:t>
            </a:r>
          </a:p>
        </p:txBody>
      </p:sp>
    </p:spTree>
    <p:extLst>
      <p:ext uri="{BB962C8B-B14F-4D97-AF65-F5344CB8AC3E}">
        <p14:creationId xmlns:p14="http://schemas.microsoft.com/office/powerpoint/2010/main" val="927088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66EFC-746F-4115-B611-264A4140BFD3}"/>
              </a:ext>
            </a:extLst>
          </p:cNvPr>
          <p:cNvSpPr>
            <a:spLocks noGrp="1"/>
          </p:cNvSpPr>
          <p:nvPr>
            <p:ph type="title"/>
          </p:nvPr>
        </p:nvSpPr>
        <p:spPr/>
        <p:txBody>
          <a:bodyPr/>
          <a:lstStyle/>
          <a:p>
            <a:r>
              <a:rPr lang="en-US" dirty="0"/>
              <a:t>Conclusion	</a:t>
            </a:r>
          </a:p>
        </p:txBody>
      </p:sp>
      <p:sp>
        <p:nvSpPr>
          <p:cNvPr id="3" name="Content Placeholder 2">
            <a:extLst>
              <a:ext uri="{FF2B5EF4-FFF2-40B4-BE49-F238E27FC236}">
                <a16:creationId xmlns:a16="http://schemas.microsoft.com/office/drawing/2014/main" id="{57B21A2A-4BC8-4A61-852D-0D7570A4ECD7}"/>
              </a:ext>
            </a:extLst>
          </p:cNvPr>
          <p:cNvSpPr>
            <a:spLocks noGrp="1"/>
          </p:cNvSpPr>
          <p:nvPr>
            <p:ph idx="1"/>
          </p:nvPr>
        </p:nvSpPr>
        <p:spPr/>
        <p:txBody>
          <a:bodyPr/>
          <a:lstStyle/>
          <a:p>
            <a:r>
              <a:rPr lang="en-US" dirty="0"/>
              <a:t>This projects was a great introduction to the world of IoT.</a:t>
            </a:r>
          </a:p>
          <a:p>
            <a:r>
              <a:rPr lang="en-US" dirty="0"/>
              <a:t>During this project we had many different nodes to attached with each one having it’s own ways was working.</a:t>
            </a:r>
          </a:p>
          <a:p>
            <a:r>
              <a:rPr lang="en-US" dirty="0"/>
              <a:t>I feel I got a goof basic understanding of the Arduino board as well as the </a:t>
            </a:r>
            <a:r>
              <a:rPr lang="en-US"/>
              <a:t>ESP32 board</a:t>
            </a:r>
          </a:p>
          <a:p>
            <a:endParaRPr lang="en-US"/>
          </a:p>
        </p:txBody>
      </p:sp>
    </p:spTree>
    <p:extLst>
      <p:ext uri="{BB962C8B-B14F-4D97-AF65-F5344CB8AC3E}">
        <p14:creationId xmlns:p14="http://schemas.microsoft.com/office/powerpoint/2010/main" val="4186414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56BEF-9B5A-4F22-AA70-34468CD097C2}"/>
              </a:ext>
            </a:extLst>
          </p:cNvPr>
          <p:cNvSpPr>
            <a:spLocks noGrp="1"/>
          </p:cNvSpPr>
          <p:nvPr>
            <p:ph type="title"/>
          </p:nvPr>
        </p:nvSpPr>
        <p:spPr/>
        <p:txBody>
          <a:bodyPr/>
          <a:lstStyle/>
          <a:p>
            <a:r>
              <a:rPr lang="en-US" dirty="0"/>
              <a:t>Circuit Simulation in </a:t>
            </a:r>
            <a:r>
              <a:rPr lang="en-US" dirty="0" err="1"/>
              <a:t>Tinkercad</a:t>
            </a:r>
            <a:endParaRPr lang="en-US" dirty="0"/>
          </a:p>
        </p:txBody>
      </p:sp>
      <p:sp>
        <p:nvSpPr>
          <p:cNvPr id="3" name="Content Placeholder 2">
            <a:extLst>
              <a:ext uri="{FF2B5EF4-FFF2-40B4-BE49-F238E27FC236}">
                <a16:creationId xmlns:a16="http://schemas.microsoft.com/office/drawing/2014/main" id="{316B9F41-E3A7-48DD-B09E-FC8D22B11F7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97730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82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CB911-A568-4704-B914-1964D7BDD1BC}"/>
              </a:ext>
            </a:extLst>
          </p:cNvPr>
          <p:cNvSpPr>
            <a:spLocks noGrp="1"/>
          </p:cNvSpPr>
          <p:nvPr>
            <p:ph type="title"/>
          </p:nvPr>
        </p:nvSpPr>
        <p:spPr>
          <a:xfrm>
            <a:off x="1141413" y="618518"/>
            <a:ext cx="9905998" cy="1478570"/>
          </a:xfrm>
        </p:spPr>
        <p:txBody>
          <a:bodyPr>
            <a:normAutofit/>
          </a:bodyPr>
          <a:lstStyle/>
          <a:p>
            <a:r>
              <a:rPr lang="en-US" dirty="0"/>
              <a:t>Circuit</a:t>
            </a:r>
          </a:p>
        </p:txBody>
      </p:sp>
      <p:pic>
        <p:nvPicPr>
          <p:cNvPr id="4" name="Picture 3" descr="Graphical user interface, diagram, application&#10;&#10;Description automatically generated">
            <a:extLst>
              <a:ext uri="{FF2B5EF4-FFF2-40B4-BE49-F238E27FC236}">
                <a16:creationId xmlns:a16="http://schemas.microsoft.com/office/drawing/2014/main" id="{C1941673-8FF4-4E6F-9DEB-F8579180E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411" y="2412387"/>
            <a:ext cx="4689234" cy="322384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3" name="Content Placeholder 2">
            <a:extLst>
              <a:ext uri="{FF2B5EF4-FFF2-40B4-BE49-F238E27FC236}">
                <a16:creationId xmlns:a16="http://schemas.microsoft.com/office/drawing/2014/main" id="{A215D871-5B40-440D-BA24-6C664441205C}"/>
              </a:ext>
            </a:extLst>
          </p:cNvPr>
          <p:cNvSpPr>
            <a:spLocks noGrp="1"/>
          </p:cNvSpPr>
          <p:nvPr>
            <p:ph idx="1"/>
          </p:nvPr>
        </p:nvSpPr>
        <p:spPr>
          <a:xfrm>
            <a:off x="6336727" y="2249487"/>
            <a:ext cx="4710683" cy="3541714"/>
          </a:xfrm>
        </p:spPr>
        <p:txBody>
          <a:bodyPr>
            <a:normAutofit/>
          </a:bodyPr>
          <a:lstStyle/>
          <a:p>
            <a:pPr marL="0" indent="0">
              <a:buNone/>
            </a:pPr>
            <a:endParaRPr lang="en-US" dirty="0"/>
          </a:p>
        </p:txBody>
      </p:sp>
    </p:spTree>
    <p:extLst>
      <p:ext uri="{BB962C8B-B14F-4D97-AF65-F5344CB8AC3E}">
        <p14:creationId xmlns:p14="http://schemas.microsoft.com/office/powerpoint/2010/main" val="1834975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6E7F9-65BE-46B0-9389-EA36772C8E34}"/>
              </a:ext>
            </a:extLst>
          </p:cNvPr>
          <p:cNvSpPr>
            <a:spLocks noGrp="1"/>
          </p:cNvSpPr>
          <p:nvPr>
            <p:ph type="title"/>
          </p:nvPr>
        </p:nvSpPr>
        <p:spPr/>
        <p:txBody>
          <a:bodyPr/>
          <a:lstStyle/>
          <a:p>
            <a:r>
              <a:rPr lang="en-US" sz="3600" dirty="0"/>
              <a:t>Code</a:t>
            </a:r>
            <a:endParaRPr lang="en-US" dirty="0"/>
          </a:p>
        </p:txBody>
      </p:sp>
      <p:pic>
        <p:nvPicPr>
          <p:cNvPr id="4" name="Picture Placeholder 3">
            <a:extLst>
              <a:ext uri="{FF2B5EF4-FFF2-40B4-BE49-F238E27FC236}">
                <a16:creationId xmlns:a16="http://schemas.microsoft.com/office/drawing/2014/main" id="{F97B2DFC-E74F-47DE-BCBD-A520B221F4B8}"/>
              </a:ext>
            </a:extLst>
          </p:cNvPr>
          <p:cNvPicPr>
            <a:picLocks noGrp="1" noChangeAspect="1"/>
          </p:cNvPicPr>
          <p:nvPr>
            <p:ph idx="1"/>
          </p:nvPr>
        </p:nvPicPr>
        <p:blipFill rotWithShape="1">
          <a:blip r:embed="rId2"/>
          <a:srcRect l="243" r="243"/>
          <a:stretch/>
        </p:blipFill>
        <p:spPr>
          <a:xfrm>
            <a:off x="2375190" y="2249488"/>
            <a:ext cx="7438445" cy="3541712"/>
          </a:xfrm>
        </p:spPr>
      </p:pic>
    </p:spTree>
    <p:extLst>
      <p:ext uri="{BB962C8B-B14F-4D97-AF65-F5344CB8AC3E}">
        <p14:creationId xmlns:p14="http://schemas.microsoft.com/office/powerpoint/2010/main" val="1265638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36C1D-93E1-4B10-9418-5483D6925035}"/>
              </a:ext>
            </a:extLst>
          </p:cNvPr>
          <p:cNvSpPr>
            <a:spLocks noGrp="1"/>
          </p:cNvSpPr>
          <p:nvPr>
            <p:ph type="title"/>
          </p:nvPr>
        </p:nvSpPr>
        <p:spPr/>
        <p:txBody>
          <a:bodyPr>
            <a:normAutofit fontScale="90000"/>
          </a:bodyPr>
          <a:lstStyle/>
          <a:p>
            <a:r>
              <a:rPr lang="en-US" dirty="0"/>
              <a:t>Inventory of Parts, Circuit Building, and Displaying Messages</a:t>
            </a:r>
            <a:br>
              <a:rPr lang="en-US" dirty="0"/>
            </a:br>
            <a:endParaRPr lang="en-US" dirty="0"/>
          </a:p>
        </p:txBody>
      </p:sp>
      <p:sp>
        <p:nvSpPr>
          <p:cNvPr id="3" name="Content Placeholder 2">
            <a:extLst>
              <a:ext uri="{FF2B5EF4-FFF2-40B4-BE49-F238E27FC236}">
                <a16:creationId xmlns:a16="http://schemas.microsoft.com/office/drawing/2014/main" id="{3CE33598-AF67-4C32-98D3-87F0D43BEDA5}"/>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262357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82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529AD-C865-4017-B4E3-5E754ACB3DA0}"/>
              </a:ext>
            </a:extLst>
          </p:cNvPr>
          <p:cNvSpPr>
            <a:spLocks noGrp="1"/>
          </p:cNvSpPr>
          <p:nvPr>
            <p:ph type="title"/>
          </p:nvPr>
        </p:nvSpPr>
        <p:spPr>
          <a:xfrm>
            <a:off x="1141413" y="618518"/>
            <a:ext cx="9905998" cy="1478570"/>
          </a:xfrm>
        </p:spPr>
        <p:txBody>
          <a:bodyPr>
            <a:normAutofit/>
          </a:bodyPr>
          <a:lstStyle/>
          <a:p>
            <a:r>
              <a:rPr lang="en-US"/>
              <a:t>Inventory of IoT Kit</a:t>
            </a:r>
            <a:endParaRPr lang="en-US" dirty="0"/>
          </a:p>
        </p:txBody>
      </p:sp>
      <p:pic>
        <p:nvPicPr>
          <p:cNvPr id="4" name="Content Placeholder 5" descr="A picture containing text, bag, items&#10;&#10;Description automatically generated">
            <a:extLst>
              <a:ext uri="{FF2B5EF4-FFF2-40B4-BE49-F238E27FC236}">
                <a16:creationId xmlns:a16="http://schemas.microsoft.com/office/drawing/2014/main" id="{FDE3D829-897C-433D-8B05-DC3622CBE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090982" y="1679695"/>
            <a:ext cx="2790091" cy="4689234"/>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8" name="Content Placeholder 7">
            <a:extLst>
              <a:ext uri="{FF2B5EF4-FFF2-40B4-BE49-F238E27FC236}">
                <a16:creationId xmlns:a16="http://schemas.microsoft.com/office/drawing/2014/main" id="{353F496D-847E-45D7-A32F-A3EA9C75EC75}"/>
              </a:ext>
            </a:extLst>
          </p:cNvPr>
          <p:cNvSpPr>
            <a:spLocks noGrp="1"/>
          </p:cNvSpPr>
          <p:nvPr>
            <p:ph idx="1"/>
          </p:nvPr>
        </p:nvSpPr>
        <p:spPr>
          <a:xfrm>
            <a:off x="6336727" y="2249487"/>
            <a:ext cx="4710683" cy="3541714"/>
          </a:xfrm>
        </p:spPr>
        <p:txBody>
          <a:bodyPr>
            <a:normAutofit fontScale="62500" lnSpcReduction="20000"/>
          </a:bodyPr>
          <a:lstStyle/>
          <a:p>
            <a:pPr>
              <a:lnSpc>
                <a:spcPct val="150000"/>
              </a:lnSpc>
            </a:pPr>
            <a:r>
              <a:rPr lang="en-US" sz="2400" dirty="0"/>
              <a:t>UCTRONICS Kit</a:t>
            </a:r>
          </a:p>
          <a:p>
            <a:pPr>
              <a:lnSpc>
                <a:spcPct val="150000"/>
              </a:lnSpc>
            </a:pPr>
            <a:r>
              <a:rPr lang="en-US" sz="2400" dirty="0"/>
              <a:t>ESP32 (2) </a:t>
            </a:r>
          </a:p>
          <a:p>
            <a:pPr>
              <a:lnSpc>
                <a:spcPct val="150000"/>
              </a:lnSpc>
            </a:pPr>
            <a:r>
              <a:rPr lang="en-US" sz="2400" dirty="0"/>
              <a:t>LCD Modules (2)</a:t>
            </a:r>
          </a:p>
          <a:p>
            <a:pPr>
              <a:lnSpc>
                <a:spcPct val="150000"/>
              </a:lnSpc>
            </a:pPr>
            <a:r>
              <a:rPr lang="en-US" sz="2400" dirty="0">
                <a:latin typeface="Calibri" panose="020F0502020204030204" pitchFamily="34" charset="0"/>
              </a:rPr>
              <a:t>Breadboards (3) </a:t>
            </a:r>
          </a:p>
          <a:p>
            <a:pPr>
              <a:lnSpc>
                <a:spcPct val="150000"/>
              </a:lnSpc>
            </a:pPr>
            <a:r>
              <a:rPr lang="en-US" sz="2400" dirty="0">
                <a:latin typeface="Calibri" panose="020F0502020204030204" pitchFamily="34" charset="0"/>
              </a:rPr>
              <a:t>Mini Router  </a:t>
            </a:r>
          </a:p>
          <a:p>
            <a:pPr>
              <a:lnSpc>
                <a:spcPct val="150000"/>
              </a:lnSpc>
            </a:pPr>
            <a:r>
              <a:rPr lang="en-US" sz="2400" dirty="0">
                <a:latin typeface="Calibri" panose="020F0502020204030204" pitchFamily="34" charset="0"/>
              </a:rPr>
              <a:t>Patch Cable  </a:t>
            </a:r>
          </a:p>
          <a:p>
            <a:pPr>
              <a:lnSpc>
                <a:spcPct val="150000"/>
              </a:lnSpc>
            </a:pPr>
            <a:r>
              <a:rPr lang="en-US" sz="2400" dirty="0">
                <a:latin typeface="Calibri" panose="020F0502020204030204" pitchFamily="34" charset="0"/>
              </a:rPr>
              <a:t>Digital Multi Meter </a:t>
            </a:r>
          </a:p>
          <a:p>
            <a:pPr>
              <a:lnSpc>
                <a:spcPct val="150000"/>
              </a:lnSpc>
            </a:pPr>
            <a:r>
              <a:rPr lang="en-US" sz="2400" dirty="0">
                <a:latin typeface="Calibri" panose="020F0502020204030204" pitchFamily="34" charset="0"/>
              </a:rPr>
              <a:t>USB to Micro USB (2)</a:t>
            </a:r>
            <a:endParaRPr lang="en-US" sz="2400" dirty="0"/>
          </a:p>
          <a:p>
            <a:endParaRPr lang="en-US" dirty="0"/>
          </a:p>
        </p:txBody>
      </p:sp>
    </p:spTree>
    <p:extLst>
      <p:ext uri="{BB962C8B-B14F-4D97-AF65-F5344CB8AC3E}">
        <p14:creationId xmlns:p14="http://schemas.microsoft.com/office/powerpoint/2010/main" val="2856969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82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A0EE-38BF-42EF-8C95-C60B1E3ACD50}"/>
              </a:ext>
            </a:extLst>
          </p:cNvPr>
          <p:cNvSpPr>
            <a:spLocks noGrp="1"/>
          </p:cNvSpPr>
          <p:nvPr>
            <p:ph type="title"/>
          </p:nvPr>
        </p:nvSpPr>
        <p:spPr>
          <a:xfrm>
            <a:off x="1141413" y="618518"/>
            <a:ext cx="9905998" cy="1478570"/>
          </a:xfrm>
        </p:spPr>
        <p:txBody>
          <a:bodyPr>
            <a:normAutofit/>
          </a:bodyPr>
          <a:lstStyle/>
          <a:p>
            <a:r>
              <a:rPr lang="en-US"/>
              <a:t>Organization of Project Components</a:t>
            </a:r>
            <a:endParaRPr lang="en-US" dirty="0"/>
          </a:p>
        </p:txBody>
      </p:sp>
      <p:pic>
        <p:nvPicPr>
          <p:cNvPr id="4" name="Content Placeholder 5" descr="A picture containing diagram&#10;&#10;Description automatically generated">
            <a:extLst>
              <a:ext uri="{FF2B5EF4-FFF2-40B4-BE49-F238E27FC236}">
                <a16:creationId xmlns:a16="http://schemas.microsoft.com/office/drawing/2014/main" id="{786CBFEE-4BB0-4B77-8D26-1713F43FEB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815489" y="1679695"/>
            <a:ext cx="3341077" cy="4689234"/>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8" name="Content Placeholder 7">
            <a:extLst>
              <a:ext uri="{FF2B5EF4-FFF2-40B4-BE49-F238E27FC236}">
                <a16:creationId xmlns:a16="http://schemas.microsoft.com/office/drawing/2014/main" id="{95F047F1-A65F-47F2-AE96-1257A51F3436}"/>
              </a:ext>
            </a:extLst>
          </p:cNvPr>
          <p:cNvSpPr>
            <a:spLocks noGrp="1"/>
          </p:cNvSpPr>
          <p:nvPr>
            <p:ph idx="1"/>
          </p:nvPr>
        </p:nvSpPr>
        <p:spPr>
          <a:xfrm>
            <a:off x="6336727" y="2249487"/>
            <a:ext cx="4710683" cy="3541714"/>
          </a:xfrm>
        </p:spPr>
        <p:txBody>
          <a:bodyPr>
            <a:normAutofit fontScale="55000" lnSpcReduction="20000"/>
          </a:bodyPr>
          <a:lstStyle/>
          <a:p>
            <a:pPr>
              <a:lnSpc>
                <a:spcPct val="150000"/>
              </a:lnSpc>
            </a:pPr>
            <a:r>
              <a:rPr lang="en-US" dirty="0"/>
              <a:t>Arduino Mega 2560</a:t>
            </a:r>
          </a:p>
          <a:p>
            <a:pPr>
              <a:lnSpc>
                <a:spcPct val="150000"/>
              </a:lnSpc>
            </a:pPr>
            <a:r>
              <a:rPr lang="en-US" dirty="0"/>
              <a:t>Breadboard</a:t>
            </a:r>
          </a:p>
          <a:p>
            <a:pPr>
              <a:lnSpc>
                <a:spcPct val="150000"/>
              </a:lnSpc>
            </a:pPr>
            <a:r>
              <a:rPr lang="en-US" dirty="0"/>
              <a:t>Resistor 10k</a:t>
            </a:r>
            <a:r>
              <a:rPr lang="el-GR" dirty="0"/>
              <a:t>Ω</a:t>
            </a:r>
            <a:endParaRPr lang="en-US" dirty="0"/>
          </a:p>
          <a:p>
            <a:pPr>
              <a:lnSpc>
                <a:spcPct val="150000"/>
              </a:lnSpc>
            </a:pPr>
            <a:r>
              <a:rPr lang="en-US" dirty="0"/>
              <a:t>LEDs</a:t>
            </a:r>
          </a:p>
          <a:p>
            <a:pPr>
              <a:lnSpc>
                <a:spcPct val="150000"/>
              </a:lnSpc>
            </a:pPr>
            <a:r>
              <a:rPr lang="en-US" dirty="0"/>
              <a:t>Ultrasonic Sensor </a:t>
            </a:r>
          </a:p>
          <a:p>
            <a:pPr>
              <a:lnSpc>
                <a:spcPct val="150000"/>
              </a:lnSpc>
            </a:pPr>
            <a:r>
              <a:rPr lang="en-US" dirty="0"/>
              <a:t>Active Buzzer</a:t>
            </a:r>
          </a:p>
          <a:p>
            <a:pPr>
              <a:lnSpc>
                <a:spcPct val="150000"/>
              </a:lnSpc>
            </a:pPr>
            <a:r>
              <a:rPr lang="en-US" dirty="0"/>
              <a:t>Photoresistor</a:t>
            </a:r>
          </a:p>
          <a:p>
            <a:pPr>
              <a:lnSpc>
                <a:spcPct val="150000"/>
              </a:lnSpc>
            </a:pPr>
            <a:r>
              <a:rPr lang="en-US" dirty="0"/>
              <a:t>Wires</a:t>
            </a:r>
          </a:p>
          <a:p>
            <a:pPr>
              <a:lnSpc>
                <a:spcPct val="150000"/>
              </a:lnSpc>
            </a:pPr>
            <a:r>
              <a:rPr lang="en-US" dirty="0"/>
              <a:t>USB Type B cable</a:t>
            </a:r>
          </a:p>
          <a:p>
            <a:endParaRPr lang="en-US" dirty="0"/>
          </a:p>
        </p:txBody>
      </p:sp>
    </p:spTree>
    <p:extLst>
      <p:ext uri="{BB962C8B-B14F-4D97-AF65-F5344CB8AC3E}">
        <p14:creationId xmlns:p14="http://schemas.microsoft.com/office/powerpoint/2010/main" val="3212339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D2628-D2B2-471E-89F3-6D65F936C278}"/>
              </a:ext>
            </a:extLst>
          </p:cNvPr>
          <p:cNvSpPr>
            <a:spLocks noGrp="1"/>
          </p:cNvSpPr>
          <p:nvPr>
            <p:ph type="title"/>
          </p:nvPr>
        </p:nvSpPr>
        <p:spPr/>
        <p:txBody>
          <a:bodyPr/>
          <a:lstStyle/>
          <a:p>
            <a:r>
              <a:rPr lang="en-US" sz="3600" dirty="0"/>
              <a:t>Circuit with red LED on</a:t>
            </a:r>
            <a:endParaRPr lang="en-US" dirty="0"/>
          </a:p>
        </p:txBody>
      </p:sp>
      <p:pic>
        <p:nvPicPr>
          <p:cNvPr id="4" name="Content Placeholder 4" descr="A picture containing text, electronics&#10;&#10;Description automatically generated">
            <a:extLst>
              <a:ext uri="{FF2B5EF4-FFF2-40B4-BE49-F238E27FC236}">
                <a16:creationId xmlns:a16="http://schemas.microsoft.com/office/drawing/2014/main" id="{5885FD63-C5ED-41F1-BB39-3C8FB314AD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55547" y="2249488"/>
            <a:ext cx="2877732" cy="3541712"/>
          </a:xfrm>
        </p:spPr>
      </p:pic>
    </p:spTree>
    <p:extLst>
      <p:ext uri="{BB962C8B-B14F-4D97-AF65-F5344CB8AC3E}">
        <p14:creationId xmlns:p14="http://schemas.microsoft.com/office/powerpoint/2010/main" val="5730247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82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97ECCC31-8429-4523-BE8D-8F09B7A4D46D}"/>
    </a:ext>
  </a:extLst>
</a:theme>
</file>

<file path=docProps/app.xml><?xml version="1.0" encoding="utf-8"?>
<Properties xmlns="http://schemas.openxmlformats.org/officeDocument/2006/extended-properties" xmlns:vt="http://schemas.openxmlformats.org/officeDocument/2006/docPropsVTypes">
  <Template>TM04033919[[fn=Circuit]]</Template>
  <TotalTime>28</TotalTime>
  <Words>409</Words>
  <Application>Microsoft Office PowerPoint</Application>
  <PresentationFormat>Widescreen</PresentationFormat>
  <Paragraphs>65</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Tw Cen MT</vt:lpstr>
      <vt:lpstr>Circuit</vt:lpstr>
      <vt:lpstr>CEIS101 Course Project  Smart Home Automation and Security System</vt:lpstr>
      <vt:lpstr>Introduction</vt:lpstr>
      <vt:lpstr>Circuit Simulation in Tinkercad</vt:lpstr>
      <vt:lpstr>Circuit</vt:lpstr>
      <vt:lpstr>Code</vt:lpstr>
      <vt:lpstr>Inventory of Parts, Circuit Building, and Displaying Messages </vt:lpstr>
      <vt:lpstr>Inventory of IoT Kit</vt:lpstr>
      <vt:lpstr>Organization of Project Components</vt:lpstr>
      <vt:lpstr>Circuit with red LED on</vt:lpstr>
      <vt:lpstr>Serial Monitor</vt:lpstr>
      <vt:lpstr>Adding Door Sensor to Smart Home System  </vt:lpstr>
      <vt:lpstr>Circuit of door closed with Green LED ON</vt:lpstr>
      <vt:lpstr>Circuit of door open with Green LED OFF</vt:lpstr>
      <vt:lpstr>Arduino Code</vt:lpstr>
      <vt:lpstr>Serial Monitor</vt:lpstr>
      <vt:lpstr>Adding Distance Sensor to Smart Home System  and Conducting Data Analysis </vt:lpstr>
      <vt:lpstr>Circuit with green LED on</vt:lpstr>
      <vt:lpstr>Circuit with yellow LED on</vt:lpstr>
      <vt:lpstr>Circuit with red LED on</vt:lpstr>
      <vt:lpstr>Arduino Code</vt:lpstr>
      <vt:lpstr>Plot of data</vt:lpstr>
      <vt:lpstr>Adding Automated Light to Smart Home System  </vt:lpstr>
      <vt:lpstr>Circuit with automated LED off</vt:lpstr>
      <vt:lpstr>Circuit with automated LED on</vt:lpstr>
      <vt:lpstr>Arduino Code</vt:lpstr>
      <vt:lpstr>Serial Monitor</vt:lpstr>
      <vt:lpstr>Challenges </vt:lpstr>
      <vt:lpstr>Career Skills Acquired </vt:lpstr>
      <vt:lpstr>Conclusion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CEIS101 Course Project  Smart Home Automation and Security System</dc:title>
  <dc:creator>Mitchell Woodworth</dc:creator>
  <cp:lastModifiedBy>Mitchell Woodworth</cp:lastModifiedBy>
  <cp:revision>1</cp:revision>
  <dcterms:created xsi:type="dcterms:W3CDTF">2021-12-19T00:16:51Z</dcterms:created>
  <dcterms:modified xsi:type="dcterms:W3CDTF">2021-12-19T00:45:48Z</dcterms:modified>
</cp:coreProperties>
</file>